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91" r:id="rId4"/>
    <p:sldId id="262" r:id="rId5"/>
    <p:sldId id="258" r:id="rId6"/>
    <p:sldId id="263" r:id="rId7"/>
    <p:sldId id="299" r:id="rId8"/>
    <p:sldId id="300" r:id="rId9"/>
    <p:sldId id="279" r:id="rId10"/>
    <p:sldId id="261" r:id="rId11"/>
    <p:sldId id="297" r:id="rId12"/>
    <p:sldId id="280" r:id="rId13"/>
    <p:sldId id="281" r:id="rId14"/>
    <p:sldId id="287" r:id="rId15"/>
    <p:sldId id="282" r:id="rId16"/>
    <p:sldId id="283" r:id="rId17"/>
    <p:sldId id="288" r:id="rId18"/>
    <p:sldId id="286" r:id="rId19"/>
    <p:sldId id="290" r:id="rId20"/>
    <p:sldId id="289" r:id="rId21"/>
    <p:sldId id="296" r:id="rId22"/>
    <p:sldId id="285" r:id="rId23"/>
    <p:sldId id="298" r:id="rId24"/>
    <p:sldId id="295" r:id="rId25"/>
    <p:sldId id="277" r:id="rId26"/>
    <p:sldId id="264" r:id="rId27"/>
    <p:sldId id="270" r:id="rId28"/>
    <p:sldId id="271" r:id="rId29"/>
    <p:sldId id="272" r:id="rId30"/>
    <p:sldId id="273" r:id="rId31"/>
    <p:sldId id="274" r:id="rId32"/>
    <p:sldId id="275" r:id="rId33"/>
    <p:sldId id="276" r:id="rId34"/>
    <p:sldId id="293" r:id="rId35"/>
    <p:sldId id="278" r:id="rId36"/>
    <p:sldId id="292" r:id="rId37"/>
    <p:sldId id="29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B9A5"/>
    <a:srgbClr val="278E7E"/>
    <a:srgbClr val="FFF15F"/>
    <a:srgbClr val="C136CF"/>
    <a:srgbClr val="000065"/>
    <a:srgbClr val="000054"/>
    <a:srgbClr val="0000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3" d="100"/>
          <a:sy n="33" d="100"/>
        </p:scale>
        <p:origin x="-220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1B47D-5A4F-E742-9310-E1073D190BF2}" type="datetimeFigureOut">
              <a:rPr lang="en-US" smtClean="0"/>
              <a:t>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FB6AA-C38F-E24F-84B1-BF8537C87895}" type="slidenum">
              <a:rPr lang="en-US" smtClean="0"/>
              <a:t>‹#›</a:t>
            </a:fld>
            <a:endParaRPr lang="en-US"/>
          </a:p>
        </p:txBody>
      </p:sp>
    </p:spTree>
    <p:extLst>
      <p:ext uri="{BB962C8B-B14F-4D97-AF65-F5344CB8AC3E}">
        <p14:creationId xmlns:p14="http://schemas.microsoft.com/office/powerpoint/2010/main" val="16706250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Nervous system – explanation as to</a:t>
            </a:r>
            <a:r>
              <a:rPr lang="en-US" baseline="0" dirty="0" smtClean="0"/>
              <a:t> why zombies behave the way that they do… also – why what happens to our physiology when being chased or being stressed. </a:t>
            </a:r>
            <a:endParaRPr lang="en-US" dirty="0" smtClean="0"/>
          </a:p>
          <a:p>
            <a:endParaRPr lang="en-US" dirty="0" smtClean="0"/>
          </a:p>
          <a:p>
            <a:r>
              <a:rPr lang="en-US" dirty="0" smtClean="0"/>
              <a:t>What are you REALLY worried about? What’s real and what’s not?</a:t>
            </a:r>
          </a:p>
        </p:txBody>
      </p:sp>
      <p:sp>
        <p:nvSpPr>
          <p:cNvPr id="4" name="Slide Number Placeholder 3"/>
          <p:cNvSpPr>
            <a:spLocks noGrp="1"/>
          </p:cNvSpPr>
          <p:nvPr>
            <p:ph type="sldNum" sz="quarter" idx="10"/>
          </p:nvPr>
        </p:nvSpPr>
        <p:spPr/>
        <p:txBody>
          <a:bodyPr/>
          <a:lstStyle/>
          <a:p>
            <a:fld id="{8B1FB6AA-C38F-E24F-84B1-BF8537C87895}" type="slidenum">
              <a:rPr lang="en-US" smtClean="0"/>
              <a:t>1</a:t>
            </a:fld>
            <a:endParaRPr lang="en-US"/>
          </a:p>
        </p:txBody>
      </p:sp>
    </p:spTree>
    <p:extLst>
      <p:ext uri="{BB962C8B-B14F-4D97-AF65-F5344CB8AC3E}">
        <p14:creationId xmlns:p14="http://schemas.microsoft.com/office/powerpoint/2010/main" val="214056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Medicinal purposes: muscle relaxant, anti-anxiety – cure ringworm</a:t>
            </a:r>
            <a:r>
              <a:rPr lang="en-US" baseline="0" dirty="0" smtClean="0"/>
              <a:t> in some cultures (antifungal)</a:t>
            </a:r>
          </a:p>
          <a:p>
            <a:r>
              <a:rPr lang="en-US" baseline="0" dirty="0" smtClean="0"/>
              <a:t>Damages cells.</a:t>
            </a:r>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11</a:t>
            </a:fld>
            <a:endParaRPr lang="en-US"/>
          </a:p>
        </p:txBody>
      </p:sp>
    </p:spTree>
    <p:extLst>
      <p:ext uri="{BB962C8B-B14F-4D97-AF65-F5344CB8AC3E}">
        <p14:creationId xmlns:p14="http://schemas.microsoft.com/office/powerpoint/2010/main" val="3928947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Cause of death:</a:t>
            </a:r>
            <a:r>
              <a:rPr lang="en-US" baseline="0" dirty="0" smtClean="0"/>
              <a:t> Respiratory failure</a:t>
            </a:r>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12</a:t>
            </a:fld>
            <a:endParaRPr lang="en-US"/>
          </a:p>
        </p:txBody>
      </p:sp>
    </p:spTree>
    <p:extLst>
      <p:ext uri="{BB962C8B-B14F-4D97-AF65-F5344CB8AC3E}">
        <p14:creationId xmlns:p14="http://schemas.microsoft.com/office/powerpoint/2010/main" val="3533397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A threat as far as</a:t>
            </a:r>
            <a:r>
              <a:rPr lang="en-US" baseline="0" dirty="0" smtClean="0"/>
              <a:t> global terrorist attack. </a:t>
            </a:r>
          </a:p>
          <a:p>
            <a:r>
              <a:rPr lang="en-US" baseline="0" dirty="0" smtClean="0"/>
              <a:t>Acetylcholine – neurotransmitter responsible for skeletal muscle contraction;  without it – end up with muscle weakness. </a:t>
            </a:r>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13</a:t>
            </a:fld>
            <a:endParaRPr lang="en-US"/>
          </a:p>
        </p:txBody>
      </p:sp>
    </p:spTree>
    <p:extLst>
      <p:ext uri="{BB962C8B-B14F-4D97-AF65-F5344CB8AC3E}">
        <p14:creationId xmlns:p14="http://schemas.microsoft.com/office/powerpoint/2010/main" val="127161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Cause of death:</a:t>
            </a:r>
            <a:r>
              <a:rPr lang="en-US" baseline="0" dirty="0" smtClean="0"/>
              <a:t> respiratory failure</a:t>
            </a:r>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14</a:t>
            </a:fld>
            <a:endParaRPr lang="en-US"/>
          </a:p>
        </p:txBody>
      </p:sp>
    </p:spTree>
    <p:extLst>
      <p:ext uri="{BB962C8B-B14F-4D97-AF65-F5344CB8AC3E}">
        <p14:creationId xmlns:p14="http://schemas.microsoft.com/office/powerpoint/2010/main" val="505265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Botulism and tetanus are anaerobic (meaning</a:t>
            </a:r>
            <a:r>
              <a:rPr lang="en-US" baseline="0" dirty="0" smtClean="0"/>
              <a:t> they don’t require oxygen)</a:t>
            </a:r>
            <a:r>
              <a:rPr lang="en-US" dirty="0" smtClean="0"/>
              <a:t>Rust:</a:t>
            </a:r>
            <a:r>
              <a:rPr lang="en-US" baseline="0" dirty="0" smtClean="0"/>
              <a:t> Oxidation of iron – oxygen is busy </a:t>
            </a:r>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15</a:t>
            </a:fld>
            <a:endParaRPr lang="en-US"/>
          </a:p>
        </p:txBody>
      </p:sp>
    </p:spTree>
    <p:extLst>
      <p:ext uri="{BB962C8B-B14F-4D97-AF65-F5344CB8AC3E}">
        <p14:creationId xmlns:p14="http://schemas.microsoft.com/office/powerpoint/2010/main" val="14044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Death</a:t>
            </a:r>
            <a:r>
              <a:rPr lang="en-US" baseline="0" dirty="0" smtClean="0"/>
              <a:t> by suffocation</a:t>
            </a:r>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16</a:t>
            </a:fld>
            <a:endParaRPr lang="en-US"/>
          </a:p>
        </p:txBody>
      </p:sp>
    </p:spTree>
    <p:extLst>
      <p:ext uri="{BB962C8B-B14F-4D97-AF65-F5344CB8AC3E}">
        <p14:creationId xmlns:p14="http://schemas.microsoft.com/office/powerpoint/2010/main" val="1034673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a:t>
            </a:r>
            <a:r>
              <a:rPr lang="en-US" baseline="0" dirty="0" smtClean="0"/>
              <a:t> is highly vascular and therefore very susceptible to mercury poisoning.  Can be ingested or inhaled.  When combined with other things, like cyanide… the life expectancy is short (10 days).</a:t>
            </a:r>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17</a:t>
            </a:fld>
            <a:endParaRPr lang="en-US"/>
          </a:p>
        </p:txBody>
      </p:sp>
    </p:spTree>
    <p:extLst>
      <p:ext uri="{BB962C8B-B14F-4D97-AF65-F5344CB8AC3E}">
        <p14:creationId xmlns:p14="http://schemas.microsoft.com/office/powerpoint/2010/main" val="3033908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Emotional instability… think Mad</a:t>
            </a:r>
            <a:r>
              <a:rPr lang="en-US" baseline="0" dirty="0" smtClean="0"/>
              <a:t> Hatter.</a:t>
            </a:r>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18</a:t>
            </a:fld>
            <a:endParaRPr lang="en-US"/>
          </a:p>
        </p:txBody>
      </p:sp>
    </p:spTree>
    <p:extLst>
      <p:ext uri="{BB962C8B-B14F-4D97-AF65-F5344CB8AC3E}">
        <p14:creationId xmlns:p14="http://schemas.microsoft.com/office/powerpoint/2010/main" val="1143095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Just about everything.</a:t>
            </a:r>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19</a:t>
            </a:fld>
            <a:endParaRPr lang="en-US"/>
          </a:p>
        </p:txBody>
      </p:sp>
    </p:spTree>
    <p:extLst>
      <p:ext uri="{BB962C8B-B14F-4D97-AF65-F5344CB8AC3E}">
        <p14:creationId xmlns:p14="http://schemas.microsoft.com/office/powerpoint/2010/main" val="880377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“Zombies have attention-locking problems. When they see something, they fixate. It resembles damage to the parietal lobe </a:t>
            </a:r>
            <a:r>
              <a:rPr lang="en-US" b="1" dirty="0" smtClean="0"/>
              <a:t>(1)</a:t>
            </a:r>
            <a:r>
              <a:rPr lang="en-US" dirty="0" smtClean="0"/>
              <a:t>—a condition called </a:t>
            </a:r>
            <a:r>
              <a:rPr lang="en-US" dirty="0" err="1" smtClean="0"/>
              <a:t>Bálint’s</a:t>
            </a:r>
            <a:r>
              <a:rPr lang="en-US" dirty="0" smtClean="0"/>
              <a:t> syndrome. So a zombie will fixate on you, but if you can distract it, it might lose track of you entirely. Zombies are stiff and have balance problems because of damage to the cerebellum </a:t>
            </a:r>
            <a:r>
              <a:rPr lang="en-US" b="1" dirty="0" smtClean="0"/>
              <a:t>(2).</a:t>
            </a:r>
            <a:r>
              <a:rPr lang="en-US" dirty="0" smtClean="0"/>
              <a:t> It’s the same way you feel when you’re really drunk—you’re suppressing the cerebellum too.” —Timothy </a:t>
            </a:r>
            <a:r>
              <a:rPr lang="en-US" dirty="0" err="1" smtClean="0"/>
              <a:t>Verstynen</a:t>
            </a:r>
            <a:r>
              <a:rPr lang="en-US" dirty="0" smtClean="0"/>
              <a:t>,</a:t>
            </a:r>
            <a:r>
              <a:rPr lang="en-US" i="1" dirty="0" smtClean="0"/>
              <a:t> Center for the Neural Basis of Cognition</a:t>
            </a:r>
            <a:endParaRPr lang="en-US" dirty="0" smtClean="0"/>
          </a:p>
          <a:p>
            <a:r>
              <a:rPr lang="en-US" dirty="0" smtClean="0"/>
              <a:t>“In a human, the brain stem, at the top of the spinal cord, is responsible for the core functions of life—respiration, heartbeat. But since zombies don’t breathe or have heartbeats, the core function of the zombie’s existence is controlled by the part of the brain that controls appetite: the hypothalamus </a:t>
            </a:r>
            <a:r>
              <a:rPr lang="en-US" b="1" dirty="0" smtClean="0"/>
              <a:t>(3)</a:t>
            </a:r>
            <a:r>
              <a:rPr lang="en-US" dirty="0" smtClean="0"/>
              <a:t>. If you hit a zombie right between the eyes with enough force, you can go straight back horizontally into the hypothalamus.” —Bradley </a:t>
            </a:r>
            <a:r>
              <a:rPr lang="en-US" dirty="0" err="1" smtClean="0"/>
              <a:t>Voytek</a:t>
            </a:r>
            <a:endParaRPr lang="en-US" dirty="0" smtClean="0"/>
          </a:p>
          <a:p>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25</a:t>
            </a:fld>
            <a:endParaRPr lang="en-US"/>
          </a:p>
        </p:txBody>
      </p:sp>
    </p:spTree>
    <p:extLst>
      <p:ext uri="{BB962C8B-B14F-4D97-AF65-F5344CB8AC3E}">
        <p14:creationId xmlns:p14="http://schemas.microsoft.com/office/powerpoint/2010/main" val="166067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these are</a:t>
            </a:r>
            <a:r>
              <a:rPr lang="en-US" baseline="0" dirty="0" smtClean="0"/>
              <a:t> the result of damage to one or more aspects of the nervous system.</a:t>
            </a:r>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2</a:t>
            </a:fld>
            <a:endParaRPr lang="en-US"/>
          </a:p>
        </p:txBody>
      </p:sp>
    </p:spTree>
    <p:extLst>
      <p:ext uri="{BB962C8B-B14F-4D97-AF65-F5344CB8AC3E}">
        <p14:creationId xmlns:p14="http://schemas.microsoft.com/office/powerpoint/2010/main" val="55584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Damage to this part can cause something known as </a:t>
            </a:r>
            <a:r>
              <a:rPr lang="en-US" dirty="0" err="1" smtClean="0"/>
              <a:t>Balilint’s</a:t>
            </a:r>
            <a:r>
              <a:rPr lang="en-US" dirty="0" smtClean="0"/>
              <a:t> syndrome : Stroke</a:t>
            </a:r>
            <a:r>
              <a:rPr lang="en-US" baseline="0" dirty="0" smtClean="0"/>
              <a:t> or loss of blood flow to the area of the parietal and occipital lobe</a:t>
            </a:r>
            <a:r>
              <a:rPr lang="en-US" dirty="0" smtClean="0"/>
              <a:t>– causes you to visually fixate on something and not see the entire visual field.</a:t>
            </a:r>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29</a:t>
            </a:fld>
            <a:endParaRPr lang="en-US"/>
          </a:p>
        </p:txBody>
      </p:sp>
    </p:spTree>
    <p:extLst>
      <p:ext uri="{BB962C8B-B14F-4D97-AF65-F5344CB8AC3E}">
        <p14:creationId xmlns:p14="http://schemas.microsoft.com/office/powerpoint/2010/main" val="200043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accent6">
                    <a:lumMod val="75000"/>
                  </a:schemeClr>
                </a:solidFill>
              </a:rPr>
              <a:t>If damaged, fine motor skills become clumsy.</a:t>
            </a:r>
            <a:r>
              <a:rPr lang="en-US" sz="1200" dirty="0" smtClean="0">
                <a:solidFill>
                  <a:schemeClr val="accent6">
                    <a:lumMod val="75000"/>
                  </a:schemeClr>
                </a:solidFill>
                <a:effectLst/>
              </a:rPr>
              <a:t> </a:t>
            </a:r>
            <a:endParaRPr lang="en-US" sz="1200" dirty="0" smtClean="0">
              <a:solidFill>
                <a:schemeClr val="accent6">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31</a:t>
            </a:fld>
            <a:endParaRPr lang="en-US"/>
          </a:p>
        </p:txBody>
      </p:sp>
    </p:spTree>
    <p:extLst>
      <p:ext uri="{BB962C8B-B14F-4D97-AF65-F5344CB8AC3E}">
        <p14:creationId xmlns:p14="http://schemas.microsoft.com/office/powerpoint/2010/main" val="741070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Thalamus</a:t>
            </a:r>
            <a:r>
              <a:rPr lang="en-US" baseline="0" dirty="0" smtClean="0"/>
              <a:t> – relay station; all sensations except smell, go through here up to cerebral cortex for processing</a:t>
            </a:r>
          </a:p>
          <a:p>
            <a:r>
              <a:rPr lang="en-US" baseline="0" dirty="0" smtClean="0"/>
              <a:t>Hypothalamus – sleep wake cycle, growth hormones, bonding hormones…</a:t>
            </a:r>
          </a:p>
          <a:p>
            <a:r>
              <a:rPr lang="en-US" baseline="0" dirty="0" smtClean="0"/>
              <a:t>Amygdala – memory, emotion and fear</a:t>
            </a:r>
          </a:p>
          <a:p>
            <a:r>
              <a:rPr lang="en-US" baseline="0" dirty="0" smtClean="0"/>
              <a:t>Hippocampus – learning and memory</a:t>
            </a:r>
            <a:endParaRPr lang="en-US" dirty="0" smtClean="0"/>
          </a:p>
          <a:p>
            <a:endParaRPr lang="en-US" dirty="0" smtClean="0"/>
          </a:p>
          <a:p>
            <a:r>
              <a:rPr lang="en-US" dirty="0" smtClean="0"/>
              <a:t>Cingulate </a:t>
            </a:r>
            <a:r>
              <a:rPr lang="en-US" dirty="0" err="1" smtClean="0"/>
              <a:t>gyrus</a:t>
            </a:r>
            <a:r>
              <a:rPr lang="en-US" dirty="0" smtClean="0"/>
              <a:t> highly influential in linking behavioral outcomes to motivation (e.g. a certain action induced a positive emotional response, which results in learning</a:t>
            </a:r>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33</a:t>
            </a:fld>
            <a:endParaRPr lang="en-US"/>
          </a:p>
        </p:txBody>
      </p:sp>
    </p:spTree>
    <p:extLst>
      <p:ext uri="{BB962C8B-B14F-4D97-AF65-F5344CB8AC3E}">
        <p14:creationId xmlns:p14="http://schemas.microsoft.com/office/powerpoint/2010/main" val="1142804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on Right has damaged ventromedial hypothalamus</a:t>
            </a:r>
            <a:r>
              <a:rPr lang="en-US" baseline="0" dirty="0" smtClean="0"/>
              <a:t> which causes excessive eating.</a:t>
            </a:r>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34</a:t>
            </a:fld>
            <a:endParaRPr lang="en-US"/>
          </a:p>
        </p:txBody>
      </p:sp>
    </p:spTree>
    <p:extLst>
      <p:ext uri="{BB962C8B-B14F-4D97-AF65-F5344CB8AC3E}">
        <p14:creationId xmlns:p14="http://schemas.microsoft.com/office/powerpoint/2010/main" val="3560564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35</a:t>
            </a:fld>
            <a:endParaRPr lang="en-US"/>
          </a:p>
        </p:txBody>
      </p:sp>
    </p:spTree>
    <p:extLst>
      <p:ext uri="{BB962C8B-B14F-4D97-AF65-F5344CB8AC3E}">
        <p14:creationId xmlns:p14="http://schemas.microsoft.com/office/powerpoint/2010/main" val="877333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Certain drugs like</a:t>
            </a:r>
            <a:r>
              <a:rPr lang="en-US" baseline="0" dirty="0" smtClean="0"/>
              <a:t> </a:t>
            </a:r>
            <a:r>
              <a:rPr lang="en-US" dirty="0" smtClean="0"/>
              <a:t>Cocaine or </a:t>
            </a:r>
            <a:r>
              <a:rPr lang="en-US" dirty="0" err="1" smtClean="0"/>
              <a:t>mephedrone</a:t>
            </a:r>
            <a:r>
              <a:rPr lang="en-US" dirty="0" smtClean="0"/>
              <a:t> (“bath salts”) hijacks your reward system… making the high</a:t>
            </a:r>
            <a:r>
              <a:rPr lang="en-US" baseline="0" dirty="0" smtClean="0"/>
              <a:t> even more profound.  “Bath Salts (</a:t>
            </a:r>
            <a:r>
              <a:rPr lang="en-US" baseline="0" dirty="0" err="1" smtClean="0"/>
              <a:t>mephedrone</a:t>
            </a:r>
            <a:r>
              <a:rPr lang="en-US" baseline="0" dirty="0" smtClean="0"/>
              <a:t>)</a:t>
            </a:r>
          </a:p>
          <a:p>
            <a:r>
              <a:rPr lang="en-US" baseline="0" dirty="0" err="1" smtClean="0"/>
              <a:t>Schitzophrenics</a:t>
            </a:r>
            <a:r>
              <a:rPr lang="en-US" baseline="0" dirty="0" smtClean="0"/>
              <a:t> have excessive amounts of dopamine; hallucinations, </a:t>
            </a:r>
            <a:r>
              <a:rPr lang="en-US" baseline="0" dirty="0" err="1" smtClean="0"/>
              <a:t>dellusions</a:t>
            </a:r>
            <a:r>
              <a:rPr lang="en-US" baseline="0" dirty="0" smtClean="0"/>
              <a:t>, paranoia, long-term memory issues, short attention span, lack of </a:t>
            </a:r>
            <a:r>
              <a:rPr lang="en-US" baseline="0" dirty="0" err="1" smtClean="0"/>
              <a:t>judgement</a:t>
            </a:r>
            <a:r>
              <a:rPr lang="en-US" baseline="0" dirty="0" smtClean="0"/>
              <a:t>, lack of desire to form relationships, </a:t>
            </a:r>
          </a:p>
        </p:txBody>
      </p:sp>
      <p:sp>
        <p:nvSpPr>
          <p:cNvPr id="4" name="Slide Number Placeholder 3"/>
          <p:cNvSpPr>
            <a:spLocks noGrp="1"/>
          </p:cNvSpPr>
          <p:nvPr>
            <p:ph type="sldNum" sz="quarter" idx="10"/>
          </p:nvPr>
        </p:nvSpPr>
        <p:spPr/>
        <p:txBody>
          <a:bodyPr/>
          <a:lstStyle/>
          <a:p>
            <a:fld id="{8B1FB6AA-C38F-E24F-84B1-BF8537C87895}" type="slidenum">
              <a:rPr lang="en-US" smtClean="0"/>
              <a:t>36</a:t>
            </a:fld>
            <a:endParaRPr lang="en-US"/>
          </a:p>
        </p:txBody>
      </p:sp>
    </p:spTree>
    <p:extLst>
      <p:ext uri="{BB962C8B-B14F-4D97-AF65-F5344CB8AC3E}">
        <p14:creationId xmlns:p14="http://schemas.microsoft.com/office/powerpoint/2010/main" val="856032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Hypothalamus</a:t>
            </a:r>
            <a:r>
              <a:rPr lang="en-US" sz="1200" baseline="0" dirty="0" smtClean="0"/>
              <a:t> is responsible for: </a:t>
            </a:r>
            <a:r>
              <a:rPr lang="en-US" sz="1200" dirty="0" smtClean="0"/>
              <a:t>Homeostasis, emotion, thirst, hunger, circadian rhythms, and control of the autonomic nervous system – it could be that zombies experience</a:t>
            </a:r>
            <a:r>
              <a:rPr lang="en-US" sz="1200" baseline="0" dirty="0" smtClean="0"/>
              <a:t> pain – but don’t have an emotional charge to it… just like us and breathing.  Or they could have actual neuropathy in their extremities due to nerve damage. </a:t>
            </a:r>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37</a:t>
            </a:fld>
            <a:endParaRPr lang="en-US"/>
          </a:p>
        </p:txBody>
      </p:sp>
    </p:spTree>
    <p:extLst>
      <p:ext uri="{BB962C8B-B14F-4D97-AF65-F5344CB8AC3E}">
        <p14:creationId xmlns:p14="http://schemas.microsoft.com/office/powerpoint/2010/main" val="365758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it basically controls EVERYTHING.</a:t>
            </a:r>
            <a:r>
              <a:rPr lang="en-US" baseline="0" dirty="0" smtClean="0"/>
              <a:t>  </a:t>
            </a:r>
            <a:r>
              <a:rPr lang="en-US" dirty="0" smtClean="0"/>
              <a:t>The way we move, the way we interact with each other, aspects of our personality… </a:t>
            </a:r>
          </a:p>
          <a:p>
            <a:endParaRPr lang="en-US" dirty="0" smtClean="0"/>
          </a:p>
          <a:p>
            <a:r>
              <a:rPr lang="en-US" dirty="0" smtClean="0"/>
              <a:t>So</a:t>
            </a:r>
            <a:r>
              <a:rPr lang="en-US" baseline="0" dirty="0" smtClean="0"/>
              <a:t> we’re going to go over some basics about the nervous system… as far as a typical human is concerned.  </a:t>
            </a:r>
            <a:r>
              <a:rPr lang="en-US" dirty="0" smtClean="0"/>
              <a:t>It’s important to understand how our nervous system is going to be affected during times</a:t>
            </a:r>
            <a:r>
              <a:rPr lang="en-US" baseline="0" dirty="0" smtClean="0"/>
              <a:t> of stress… and also how certain chemicals, bacteria and viruses act on the nervous system creating a Zombie like state – knowledge is power!</a:t>
            </a:r>
            <a:endParaRPr lang="en-US" dirty="0" smtClean="0"/>
          </a:p>
          <a:p>
            <a:r>
              <a:rPr lang="en-US" dirty="0" smtClean="0"/>
              <a:t>AND</a:t>
            </a:r>
            <a:r>
              <a:rPr lang="en-US" baseline="0" dirty="0" smtClean="0"/>
              <a:t> it is especially susceptible to damage.  Most types of nervous tissue do not regenerate.</a:t>
            </a:r>
          </a:p>
          <a:p>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3</a:t>
            </a:fld>
            <a:endParaRPr lang="en-US"/>
          </a:p>
        </p:txBody>
      </p:sp>
    </p:spTree>
    <p:extLst>
      <p:ext uri="{BB962C8B-B14F-4D97-AF65-F5344CB8AC3E}">
        <p14:creationId xmlns:p14="http://schemas.microsoft.com/office/powerpoint/2010/main" val="272127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 of the CNS</a:t>
            </a:r>
          </a:p>
          <a:p>
            <a:r>
              <a:rPr lang="en-US" dirty="0" smtClean="0"/>
              <a:t>Brain and Spinal cord are command</a:t>
            </a:r>
            <a:r>
              <a:rPr lang="en-US" baseline="0" dirty="0" smtClean="0"/>
              <a:t> center</a:t>
            </a:r>
          </a:p>
          <a:p>
            <a:endParaRPr lang="en-US" baseline="0" dirty="0" smtClean="0"/>
          </a:p>
          <a:p>
            <a:r>
              <a:rPr lang="en-US" baseline="0" dirty="0" smtClean="0"/>
              <a:t>LONG NETWORK OF NERVE FIBERS – INTACT NERVOUS SYSTEM MADE UP OF A BUNCH OF NEURONS (NERVE CELLS)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Nervous system is fragile</a:t>
            </a:r>
            <a:r>
              <a:rPr lang="en-US" baseline="0" dirty="0" smtClean="0"/>
              <a:t> and susceptible – high fat content (toxins and diseases LOVE fatty environments, large surface area – increased blood flow to the brain.</a:t>
            </a:r>
            <a:endParaRPr lang="en-US" dirty="0" smtClean="0"/>
          </a:p>
          <a:p>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4</a:t>
            </a:fld>
            <a:endParaRPr lang="en-US"/>
          </a:p>
        </p:txBody>
      </p:sp>
    </p:spTree>
    <p:extLst>
      <p:ext uri="{BB962C8B-B14F-4D97-AF65-F5344CB8AC3E}">
        <p14:creationId xmlns:p14="http://schemas.microsoft.com/office/powerpoint/2010/main" val="10186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a:t>
            </a:r>
            <a:r>
              <a:rPr lang="en-US" baseline="0" dirty="0" smtClean="0"/>
              <a:t> potential (Na and K) – think of an action potential as an electrical current.</a:t>
            </a:r>
            <a:endParaRPr lang="en-US" dirty="0" smtClean="0"/>
          </a:p>
          <a:p>
            <a:r>
              <a:rPr lang="en-US" dirty="0" smtClean="0"/>
              <a:t>Neurotransmitters: Inhibitory or excitatory</a:t>
            </a:r>
          </a:p>
          <a:p>
            <a:r>
              <a:rPr lang="en-US" dirty="0" smtClean="0"/>
              <a:t>Some</a:t>
            </a:r>
            <a:r>
              <a:rPr lang="en-US" baseline="0" dirty="0" smtClean="0"/>
              <a:t> n</a:t>
            </a:r>
            <a:r>
              <a:rPr lang="en-US" dirty="0" smtClean="0"/>
              <a:t>eurotoxins and other environmental</a:t>
            </a:r>
            <a:r>
              <a:rPr lang="en-US" baseline="0" dirty="0" smtClean="0"/>
              <a:t> pollutants act on receptors leading to paralysis and loss of motor function.</a:t>
            </a:r>
          </a:p>
          <a:p>
            <a:r>
              <a:rPr lang="en-US" baseline="0" dirty="0" smtClean="0"/>
              <a:t>Neurotropic viruses (rabies) – evade typical immune response : highly </a:t>
            </a:r>
            <a:r>
              <a:rPr lang="en-US" baseline="0" dirty="0" err="1" smtClean="0"/>
              <a:t>neuro</a:t>
            </a:r>
            <a:r>
              <a:rPr lang="en-US" baseline="0" dirty="0" smtClean="0"/>
              <a:t> invasive, highly </a:t>
            </a:r>
            <a:r>
              <a:rPr lang="en-US" baseline="0" dirty="0" err="1" smtClean="0"/>
              <a:t>neuro</a:t>
            </a:r>
            <a:r>
              <a:rPr lang="en-US" baseline="0" dirty="0" smtClean="0"/>
              <a:t> virulent</a:t>
            </a:r>
          </a:p>
          <a:p>
            <a:endParaRPr lang="en-US" baseline="0" dirty="0" smtClean="0"/>
          </a:p>
          <a:p>
            <a:r>
              <a:rPr lang="en-US" dirty="0" smtClean="0"/>
              <a:t>Most by synaptic transmission</a:t>
            </a:r>
          </a:p>
          <a:p>
            <a:pPr lvl="1"/>
            <a:r>
              <a:rPr lang="en-US" dirty="0" smtClean="0"/>
              <a:t>Requires chemical messengers (</a:t>
            </a:r>
            <a:r>
              <a:rPr lang="en-US" dirty="0" err="1" smtClean="0"/>
              <a:t>a.k.a</a:t>
            </a:r>
            <a:r>
              <a:rPr lang="en-US" dirty="0" smtClean="0"/>
              <a:t> Neurotransmitters)</a:t>
            </a:r>
          </a:p>
          <a:p>
            <a:pPr lvl="2"/>
            <a:r>
              <a:rPr lang="en-US" dirty="0" smtClean="0"/>
              <a:t>Inhibitory or excitatory</a:t>
            </a:r>
          </a:p>
          <a:p>
            <a:pPr lvl="2"/>
            <a:r>
              <a:rPr lang="en-US" dirty="0" smtClean="0"/>
              <a:t>Acetylcholine first to be discovered</a:t>
            </a:r>
          </a:p>
          <a:p>
            <a:pPr lvl="3"/>
            <a:r>
              <a:rPr lang="en-US" sz="2400" dirty="0" smtClean="0"/>
              <a:t>Excitatory in </a:t>
            </a:r>
            <a:r>
              <a:rPr lang="en-US" sz="2400" dirty="0" err="1" smtClean="0"/>
              <a:t>musculo</a:t>
            </a:r>
            <a:r>
              <a:rPr lang="en-US" sz="2400" dirty="0" smtClean="0"/>
              <a:t>-skeletal system</a:t>
            </a:r>
          </a:p>
          <a:p>
            <a:pPr lvl="3"/>
            <a:r>
              <a:rPr lang="en-US" sz="2400" dirty="0" smtClean="0"/>
              <a:t>Inhibitory in cardiovascular (heart and blood vessels)  system </a:t>
            </a:r>
          </a:p>
          <a:p>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5</a:t>
            </a:fld>
            <a:endParaRPr lang="en-US"/>
          </a:p>
        </p:txBody>
      </p:sp>
    </p:spTree>
    <p:extLst>
      <p:ext uri="{BB962C8B-B14F-4D97-AF65-F5344CB8AC3E}">
        <p14:creationId xmlns:p14="http://schemas.microsoft.com/office/powerpoint/2010/main" val="545858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a:t>
            </a:r>
            <a:r>
              <a:rPr lang="en-US" baseline="0" dirty="0" smtClean="0"/>
              <a:t> example of a nervous system response “Fight or Flight”…</a:t>
            </a:r>
            <a:r>
              <a:rPr lang="en-US" dirty="0" smtClean="0"/>
              <a:t>In times</a:t>
            </a:r>
            <a:r>
              <a:rPr lang="en-US" baseline="0" dirty="0" smtClean="0"/>
              <a:t> of stress: being on the run, starving, etc.  Significant amounts of energy are expended on your biological functions – this leads to immune suppression – need to take in extra calories, etc.  </a:t>
            </a:r>
          </a:p>
          <a:p>
            <a:r>
              <a:rPr lang="en-US" baseline="0" dirty="0" smtClean="0"/>
              <a:t>Are the neurotransmitters excitatory or inhibitory?</a:t>
            </a:r>
          </a:p>
          <a:p>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6</a:t>
            </a:fld>
            <a:endParaRPr lang="en-US"/>
          </a:p>
        </p:txBody>
      </p:sp>
    </p:spTree>
    <p:extLst>
      <p:ext uri="{BB962C8B-B14F-4D97-AF65-F5344CB8AC3E}">
        <p14:creationId xmlns:p14="http://schemas.microsoft.com/office/powerpoint/2010/main" val="528550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run… some</a:t>
            </a:r>
            <a:r>
              <a:rPr lang="en-US" baseline="0" dirty="0" smtClean="0"/>
              <a:t> other physiological systems are activated.  All begins in the amygdala</a:t>
            </a:r>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7</a:t>
            </a:fld>
            <a:endParaRPr lang="en-US"/>
          </a:p>
        </p:txBody>
      </p:sp>
    </p:spTree>
    <p:extLst>
      <p:ext uri="{BB962C8B-B14F-4D97-AF65-F5344CB8AC3E}">
        <p14:creationId xmlns:p14="http://schemas.microsoft.com/office/powerpoint/2010/main" val="219881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Work by inhibiting</a:t>
            </a:r>
            <a:r>
              <a:rPr lang="en-US" baseline="0" dirty="0" smtClean="0"/>
              <a:t> synapses or channels or neurotransmitter production (communication between nerve cells)</a:t>
            </a:r>
          </a:p>
          <a:p>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9</a:t>
            </a:fld>
            <a:endParaRPr lang="en-US"/>
          </a:p>
        </p:txBody>
      </p:sp>
    </p:spTree>
    <p:extLst>
      <p:ext uri="{BB962C8B-B14F-4D97-AF65-F5344CB8AC3E}">
        <p14:creationId xmlns:p14="http://schemas.microsoft.com/office/powerpoint/2010/main" val="1000239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Paralysis</a:t>
            </a:r>
          </a:p>
          <a:p>
            <a:r>
              <a:rPr lang="en-US" dirty="0" smtClean="0"/>
              <a:t>Neuropathy</a:t>
            </a:r>
          </a:p>
          <a:p>
            <a:r>
              <a:rPr lang="en-US" dirty="0" smtClean="0"/>
              <a:t>Work by inhibiting</a:t>
            </a:r>
            <a:r>
              <a:rPr lang="en-US" baseline="0" dirty="0" smtClean="0"/>
              <a:t> synapses or channels or neurotransmitter production</a:t>
            </a:r>
          </a:p>
          <a:p>
            <a:r>
              <a:rPr lang="en-US" baseline="0" dirty="0" err="1" smtClean="0"/>
              <a:t>Aresenic</a:t>
            </a:r>
            <a:r>
              <a:rPr lang="en-US" baseline="0" dirty="0" smtClean="0"/>
              <a:t> and cyanide: Blood agents: produce neurological symptoms; but the real damage occurs within the red blood cells (important for carrying oxygen).</a:t>
            </a:r>
            <a:endParaRPr lang="en-US" dirty="0" smtClean="0"/>
          </a:p>
          <a:p>
            <a:endParaRPr lang="en-US" dirty="0"/>
          </a:p>
        </p:txBody>
      </p:sp>
      <p:sp>
        <p:nvSpPr>
          <p:cNvPr id="4" name="Slide Number Placeholder 3"/>
          <p:cNvSpPr>
            <a:spLocks noGrp="1"/>
          </p:cNvSpPr>
          <p:nvPr>
            <p:ph type="sldNum" sz="quarter" idx="10"/>
          </p:nvPr>
        </p:nvSpPr>
        <p:spPr/>
        <p:txBody>
          <a:bodyPr/>
          <a:lstStyle/>
          <a:p>
            <a:fld id="{8B1FB6AA-C38F-E24F-84B1-BF8537C87895}" type="slidenum">
              <a:rPr lang="en-US" smtClean="0"/>
              <a:t>10</a:t>
            </a:fld>
            <a:endParaRPr lang="en-US"/>
          </a:p>
        </p:txBody>
      </p:sp>
    </p:spTree>
    <p:extLst>
      <p:ext uri="{BB962C8B-B14F-4D97-AF65-F5344CB8AC3E}">
        <p14:creationId xmlns:p14="http://schemas.microsoft.com/office/powerpoint/2010/main" val="84637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B0B8C1-E596-314A-BD21-9540F8FC33BF}" type="datetimeFigureOut">
              <a:rPr lang="en-US" smtClean="0"/>
              <a:t>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0F8B3-6EC3-6142-A370-D3AB5A272D53}" type="slidenum">
              <a:rPr lang="en-US" smtClean="0"/>
              <a:t>‹#›</a:t>
            </a:fld>
            <a:endParaRPr lang="en-US"/>
          </a:p>
        </p:txBody>
      </p:sp>
    </p:spTree>
    <p:extLst>
      <p:ext uri="{BB962C8B-B14F-4D97-AF65-F5344CB8AC3E}">
        <p14:creationId xmlns:p14="http://schemas.microsoft.com/office/powerpoint/2010/main" val="314989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0B8C1-E596-314A-BD21-9540F8FC33BF}" type="datetimeFigureOut">
              <a:rPr lang="en-US" smtClean="0"/>
              <a:t>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0F8B3-6EC3-6142-A370-D3AB5A272D53}" type="slidenum">
              <a:rPr lang="en-US" smtClean="0"/>
              <a:t>‹#›</a:t>
            </a:fld>
            <a:endParaRPr lang="en-US"/>
          </a:p>
        </p:txBody>
      </p:sp>
    </p:spTree>
    <p:extLst>
      <p:ext uri="{BB962C8B-B14F-4D97-AF65-F5344CB8AC3E}">
        <p14:creationId xmlns:p14="http://schemas.microsoft.com/office/powerpoint/2010/main" val="4087307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0B8C1-E596-314A-BD21-9540F8FC33BF}" type="datetimeFigureOut">
              <a:rPr lang="en-US" smtClean="0"/>
              <a:t>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0F8B3-6EC3-6142-A370-D3AB5A272D53}" type="slidenum">
              <a:rPr lang="en-US" smtClean="0"/>
              <a:t>‹#›</a:t>
            </a:fld>
            <a:endParaRPr lang="en-US"/>
          </a:p>
        </p:txBody>
      </p:sp>
    </p:spTree>
    <p:extLst>
      <p:ext uri="{BB962C8B-B14F-4D97-AF65-F5344CB8AC3E}">
        <p14:creationId xmlns:p14="http://schemas.microsoft.com/office/powerpoint/2010/main" val="122133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0B8C1-E596-314A-BD21-9540F8FC33BF}" type="datetimeFigureOut">
              <a:rPr lang="en-US" smtClean="0"/>
              <a:t>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0F8B3-6EC3-6142-A370-D3AB5A272D53}" type="slidenum">
              <a:rPr lang="en-US" smtClean="0"/>
              <a:t>‹#›</a:t>
            </a:fld>
            <a:endParaRPr lang="en-US"/>
          </a:p>
        </p:txBody>
      </p:sp>
    </p:spTree>
    <p:extLst>
      <p:ext uri="{BB962C8B-B14F-4D97-AF65-F5344CB8AC3E}">
        <p14:creationId xmlns:p14="http://schemas.microsoft.com/office/powerpoint/2010/main" val="2863467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B0B8C1-E596-314A-BD21-9540F8FC33BF}" type="datetimeFigureOut">
              <a:rPr lang="en-US" smtClean="0"/>
              <a:t>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0F8B3-6EC3-6142-A370-D3AB5A272D53}" type="slidenum">
              <a:rPr lang="en-US" smtClean="0"/>
              <a:t>‹#›</a:t>
            </a:fld>
            <a:endParaRPr lang="en-US"/>
          </a:p>
        </p:txBody>
      </p:sp>
    </p:spTree>
    <p:extLst>
      <p:ext uri="{BB962C8B-B14F-4D97-AF65-F5344CB8AC3E}">
        <p14:creationId xmlns:p14="http://schemas.microsoft.com/office/powerpoint/2010/main" val="118406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B0B8C1-E596-314A-BD21-9540F8FC33BF}" type="datetimeFigureOut">
              <a:rPr lang="en-US" smtClean="0"/>
              <a:t>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0F8B3-6EC3-6142-A370-D3AB5A272D53}" type="slidenum">
              <a:rPr lang="en-US" smtClean="0"/>
              <a:t>‹#›</a:t>
            </a:fld>
            <a:endParaRPr lang="en-US"/>
          </a:p>
        </p:txBody>
      </p:sp>
    </p:spTree>
    <p:extLst>
      <p:ext uri="{BB962C8B-B14F-4D97-AF65-F5344CB8AC3E}">
        <p14:creationId xmlns:p14="http://schemas.microsoft.com/office/powerpoint/2010/main" val="328645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B0B8C1-E596-314A-BD21-9540F8FC33BF}" type="datetimeFigureOut">
              <a:rPr lang="en-US" smtClean="0"/>
              <a:t>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D0F8B3-6EC3-6142-A370-D3AB5A272D53}" type="slidenum">
              <a:rPr lang="en-US" smtClean="0"/>
              <a:t>‹#›</a:t>
            </a:fld>
            <a:endParaRPr lang="en-US"/>
          </a:p>
        </p:txBody>
      </p:sp>
    </p:spTree>
    <p:extLst>
      <p:ext uri="{BB962C8B-B14F-4D97-AF65-F5344CB8AC3E}">
        <p14:creationId xmlns:p14="http://schemas.microsoft.com/office/powerpoint/2010/main" val="2145453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B0B8C1-E596-314A-BD21-9540F8FC33BF}" type="datetimeFigureOut">
              <a:rPr lang="en-US" smtClean="0"/>
              <a:t>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D0F8B3-6EC3-6142-A370-D3AB5A272D53}" type="slidenum">
              <a:rPr lang="en-US" smtClean="0"/>
              <a:t>‹#›</a:t>
            </a:fld>
            <a:endParaRPr lang="en-US"/>
          </a:p>
        </p:txBody>
      </p:sp>
    </p:spTree>
    <p:extLst>
      <p:ext uri="{BB962C8B-B14F-4D97-AF65-F5344CB8AC3E}">
        <p14:creationId xmlns:p14="http://schemas.microsoft.com/office/powerpoint/2010/main" val="29340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0B8C1-E596-314A-BD21-9540F8FC33BF}" type="datetimeFigureOut">
              <a:rPr lang="en-US" smtClean="0"/>
              <a:t>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D0F8B3-6EC3-6142-A370-D3AB5A272D53}" type="slidenum">
              <a:rPr lang="en-US" smtClean="0"/>
              <a:t>‹#›</a:t>
            </a:fld>
            <a:endParaRPr lang="en-US"/>
          </a:p>
        </p:txBody>
      </p:sp>
    </p:spTree>
    <p:extLst>
      <p:ext uri="{BB962C8B-B14F-4D97-AF65-F5344CB8AC3E}">
        <p14:creationId xmlns:p14="http://schemas.microsoft.com/office/powerpoint/2010/main" val="420947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0B8C1-E596-314A-BD21-9540F8FC33BF}" type="datetimeFigureOut">
              <a:rPr lang="en-US" smtClean="0"/>
              <a:t>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0F8B3-6EC3-6142-A370-D3AB5A272D53}" type="slidenum">
              <a:rPr lang="en-US" smtClean="0"/>
              <a:t>‹#›</a:t>
            </a:fld>
            <a:endParaRPr lang="en-US"/>
          </a:p>
        </p:txBody>
      </p:sp>
    </p:spTree>
    <p:extLst>
      <p:ext uri="{BB962C8B-B14F-4D97-AF65-F5344CB8AC3E}">
        <p14:creationId xmlns:p14="http://schemas.microsoft.com/office/powerpoint/2010/main" val="113458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0B8C1-E596-314A-BD21-9540F8FC33BF}" type="datetimeFigureOut">
              <a:rPr lang="en-US" smtClean="0"/>
              <a:t>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0F8B3-6EC3-6142-A370-D3AB5A272D53}" type="slidenum">
              <a:rPr lang="en-US" smtClean="0"/>
              <a:t>‹#›</a:t>
            </a:fld>
            <a:endParaRPr lang="en-US"/>
          </a:p>
        </p:txBody>
      </p:sp>
    </p:spTree>
    <p:extLst>
      <p:ext uri="{BB962C8B-B14F-4D97-AF65-F5344CB8AC3E}">
        <p14:creationId xmlns:p14="http://schemas.microsoft.com/office/powerpoint/2010/main" val="40137340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0B8C1-E596-314A-BD21-9540F8FC33BF}" type="datetimeFigureOut">
              <a:rPr lang="en-US" smtClean="0"/>
              <a:t>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0F8B3-6EC3-6142-A370-D3AB5A272D53}" type="slidenum">
              <a:rPr lang="en-US" smtClean="0"/>
              <a:t>‹#›</a:t>
            </a:fld>
            <a:endParaRPr lang="en-US"/>
          </a:p>
        </p:txBody>
      </p:sp>
    </p:spTree>
    <p:extLst>
      <p:ext uri="{BB962C8B-B14F-4D97-AF65-F5344CB8AC3E}">
        <p14:creationId xmlns:p14="http://schemas.microsoft.com/office/powerpoint/2010/main" val="1702750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6206" r="3557"/>
          <a:stretch/>
        </p:blipFill>
        <p:spPr>
          <a:xfrm>
            <a:off x="2525994" y="1753734"/>
            <a:ext cx="6110820" cy="4264931"/>
          </a:xfrm>
          <a:prstGeom prst="rect">
            <a:avLst/>
          </a:prstGeom>
        </p:spPr>
      </p:pic>
      <p:sp>
        <p:nvSpPr>
          <p:cNvPr id="2" name="Title 1"/>
          <p:cNvSpPr>
            <a:spLocks noGrp="1"/>
          </p:cNvSpPr>
          <p:nvPr>
            <p:ph type="ctrTitle"/>
          </p:nvPr>
        </p:nvSpPr>
        <p:spPr/>
        <p:txBody>
          <a:bodyPr>
            <a:normAutofit/>
          </a:bodyPr>
          <a:lstStyle/>
          <a:p>
            <a:r>
              <a:rPr lang="en-US" dirty="0" smtClean="0"/>
              <a:t>Zombie Neuroscience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246572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Neurotoxins </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dirty="0" err="1" smtClean="0"/>
              <a:t>Solanum</a:t>
            </a:r>
            <a:endParaRPr lang="en-US" dirty="0" smtClean="0"/>
          </a:p>
          <a:p>
            <a:r>
              <a:rPr lang="en-US" dirty="0" err="1" smtClean="0"/>
              <a:t>Tetrodotoxin</a:t>
            </a:r>
            <a:endParaRPr lang="en-US" dirty="0" smtClean="0"/>
          </a:p>
          <a:p>
            <a:r>
              <a:rPr lang="en-US" dirty="0" err="1" smtClean="0"/>
              <a:t>Botulinum</a:t>
            </a:r>
            <a:r>
              <a:rPr lang="en-US" dirty="0" smtClean="0"/>
              <a:t> toxin</a:t>
            </a:r>
          </a:p>
          <a:p>
            <a:r>
              <a:rPr lang="en-US" dirty="0" smtClean="0"/>
              <a:t>Tetanus</a:t>
            </a:r>
          </a:p>
          <a:p>
            <a:r>
              <a:rPr lang="en-US" dirty="0" smtClean="0"/>
              <a:t>Mercury</a:t>
            </a:r>
          </a:p>
          <a:p>
            <a:r>
              <a:rPr lang="en-US" dirty="0" smtClean="0"/>
              <a:t>Aluminum</a:t>
            </a:r>
          </a:p>
          <a:p>
            <a:r>
              <a:rPr lang="en-US" dirty="0" smtClean="0"/>
              <a:t>Ethanol</a:t>
            </a:r>
          </a:p>
          <a:p>
            <a:r>
              <a:rPr lang="en-US" i="1" dirty="0" smtClean="0">
                <a:solidFill>
                  <a:srgbClr val="FF0000"/>
                </a:solidFill>
              </a:rPr>
              <a:t>Arsenic</a:t>
            </a:r>
          </a:p>
          <a:p>
            <a:r>
              <a:rPr lang="en-US" i="1" dirty="0" smtClean="0">
                <a:solidFill>
                  <a:srgbClr val="FF0000"/>
                </a:solidFill>
              </a:rPr>
              <a:t>Cyanide</a:t>
            </a:r>
          </a:p>
        </p:txBody>
      </p:sp>
    </p:spTree>
    <p:extLst>
      <p:ext uri="{BB962C8B-B14F-4D97-AF65-F5344CB8AC3E}">
        <p14:creationId xmlns:p14="http://schemas.microsoft.com/office/powerpoint/2010/main" val="13565457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68000"/>
          </a:blip>
          <a:stretch>
            <a:fillRect/>
          </a:stretch>
        </p:blipFill>
        <p:spPr>
          <a:xfrm>
            <a:off x="4711151" y="3016032"/>
            <a:ext cx="4114572" cy="3291657"/>
          </a:xfrm>
          <a:prstGeom prst="rect">
            <a:avLst/>
          </a:prstGeom>
        </p:spPr>
      </p:pic>
      <p:sp>
        <p:nvSpPr>
          <p:cNvPr id="2" name="Title 1"/>
          <p:cNvSpPr>
            <a:spLocks noGrp="1"/>
          </p:cNvSpPr>
          <p:nvPr>
            <p:ph type="title"/>
          </p:nvPr>
        </p:nvSpPr>
        <p:spPr/>
        <p:txBody>
          <a:bodyPr/>
          <a:lstStyle/>
          <a:p>
            <a:r>
              <a:rPr lang="en-US" dirty="0" smtClean="0"/>
              <a:t>Genus: </a:t>
            </a:r>
            <a:r>
              <a:rPr lang="en-US" dirty="0" err="1" smtClean="0"/>
              <a:t>Solanum</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Species: Nightshades (tomatoes, potatoes and eggplant), belladonna</a:t>
            </a:r>
          </a:p>
          <a:p>
            <a:r>
              <a:rPr lang="en-US" dirty="0" err="1" smtClean="0"/>
              <a:t>SolanineToxicity</a:t>
            </a:r>
            <a:r>
              <a:rPr lang="en-US" dirty="0" smtClean="0"/>
              <a:t>: Damage to nerves of involuntary muscle (heart and blood vessels)</a:t>
            </a:r>
          </a:p>
          <a:p>
            <a:r>
              <a:rPr lang="en-US" dirty="0" smtClean="0"/>
              <a:t>Disrupt K</a:t>
            </a:r>
            <a:r>
              <a:rPr lang="en-US" baseline="30000" dirty="0" smtClean="0"/>
              <a:t>+</a:t>
            </a:r>
            <a:r>
              <a:rPr lang="en-US" dirty="0" smtClean="0"/>
              <a:t> channels, failure to breakdown Ach</a:t>
            </a:r>
          </a:p>
          <a:p>
            <a:r>
              <a:rPr lang="en-US" dirty="0" smtClean="0"/>
              <a:t>Quick as 30 minutes, most 8 hours</a:t>
            </a:r>
          </a:p>
          <a:p>
            <a:r>
              <a:rPr lang="en-US" dirty="0" smtClean="0"/>
              <a:t>Dilated pupils, sensitivity to light, blurred vision, headaches, confusion and convulsions.</a:t>
            </a:r>
            <a:endParaRPr lang="en-US" dirty="0"/>
          </a:p>
        </p:txBody>
      </p:sp>
    </p:spTree>
    <p:extLst>
      <p:ext uri="{BB962C8B-B14F-4D97-AF65-F5344CB8AC3E}">
        <p14:creationId xmlns:p14="http://schemas.microsoft.com/office/powerpoint/2010/main" val="225616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79000"/>
          </a:blip>
          <a:stretch>
            <a:fillRect/>
          </a:stretch>
        </p:blipFill>
        <p:spPr>
          <a:xfrm>
            <a:off x="4764709" y="775473"/>
            <a:ext cx="4137117" cy="3309693"/>
          </a:xfrm>
          <a:prstGeom prst="rect">
            <a:avLst/>
          </a:prstGeom>
        </p:spPr>
      </p:pic>
      <p:sp>
        <p:nvSpPr>
          <p:cNvPr id="2" name="Title 1"/>
          <p:cNvSpPr>
            <a:spLocks noGrp="1"/>
          </p:cNvSpPr>
          <p:nvPr>
            <p:ph type="title"/>
          </p:nvPr>
        </p:nvSpPr>
        <p:spPr/>
        <p:txBody>
          <a:bodyPr/>
          <a:lstStyle/>
          <a:p>
            <a:r>
              <a:rPr lang="en-US" dirty="0" err="1" smtClean="0"/>
              <a:t>Tetrodotoxin</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r>
              <a:rPr lang="en-US" dirty="0" smtClean="0"/>
              <a:t>Source: Puffer Fish</a:t>
            </a:r>
          </a:p>
          <a:p>
            <a:r>
              <a:rPr lang="en-US" dirty="0" smtClean="0"/>
              <a:t>Na Channel inhibitor</a:t>
            </a:r>
          </a:p>
          <a:p>
            <a:r>
              <a:rPr lang="en-US" dirty="0" smtClean="0"/>
              <a:t>Symptoms: </a:t>
            </a:r>
          </a:p>
          <a:p>
            <a:pPr lvl="1"/>
            <a:r>
              <a:rPr lang="en-US" dirty="0" smtClean="0"/>
              <a:t>15 minutes to several hours after ingestion</a:t>
            </a:r>
          </a:p>
          <a:p>
            <a:pPr lvl="1"/>
            <a:r>
              <a:rPr lang="en-US" dirty="0" err="1" smtClean="0"/>
              <a:t>Paresthesia</a:t>
            </a:r>
            <a:r>
              <a:rPr lang="en-US" dirty="0" smtClean="0"/>
              <a:t> and numbness</a:t>
            </a:r>
          </a:p>
          <a:p>
            <a:pPr lvl="1"/>
            <a:r>
              <a:rPr lang="en-US" dirty="0" smtClean="0"/>
              <a:t>Salivation, nausea, vomiting and diarrhea with abdominal pain</a:t>
            </a:r>
          </a:p>
          <a:p>
            <a:pPr lvl="1"/>
            <a:r>
              <a:rPr lang="en-US" dirty="0" smtClean="0"/>
              <a:t>Motor dysfunction and weakness</a:t>
            </a:r>
          </a:p>
          <a:p>
            <a:pPr lvl="1"/>
            <a:r>
              <a:rPr lang="en-US" i="1" dirty="0" smtClean="0">
                <a:solidFill>
                  <a:srgbClr val="800000"/>
                </a:solidFill>
              </a:rPr>
              <a:t>Cardiac dysfunction (hypotension)</a:t>
            </a:r>
          </a:p>
          <a:p>
            <a:pPr lvl="1"/>
            <a:r>
              <a:rPr lang="en-US" dirty="0" smtClean="0"/>
              <a:t>Coma and respiratory failure</a:t>
            </a:r>
          </a:p>
          <a:p>
            <a:pPr lvl="1"/>
            <a:r>
              <a:rPr lang="en-US" dirty="0" smtClean="0"/>
              <a:t>Death can occur in as little as 4-6 hours</a:t>
            </a:r>
          </a:p>
        </p:txBody>
      </p:sp>
    </p:spTree>
    <p:extLst>
      <p:ext uri="{BB962C8B-B14F-4D97-AF65-F5344CB8AC3E}">
        <p14:creationId xmlns:p14="http://schemas.microsoft.com/office/powerpoint/2010/main" val="940932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Botulinum</a:t>
            </a:r>
            <a:r>
              <a:rPr lang="en-US" dirty="0" smtClean="0"/>
              <a:t> Toxin</a:t>
            </a:r>
            <a:endParaRPr lang="en-US" dirty="0"/>
          </a:p>
        </p:txBody>
      </p:sp>
      <p:sp>
        <p:nvSpPr>
          <p:cNvPr id="3" name="Content Placeholder 2"/>
          <p:cNvSpPr>
            <a:spLocks noGrp="1"/>
          </p:cNvSpPr>
          <p:nvPr>
            <p:ph idx="1"/>
          </p:nvPr>
        </p:nvSpPr>
        <p:spPr/>
        <p:txBody>
          <a:bodyPr>
            <a:normAutofit/>
          </a:bodyPr>
          <a:lstStyle/>
          <a:p>
            <a:r>
              <a:rPr lang="en-US" dirty="0" smtClean="0"/>
              <a:t>From the bacteria: </a:t>
            </a:r>
            <a:r>
              <a:rPr lang="en-US" b="1" i="1" dirty="0" smtClean="0"/>
              <a:t>Clostridium </a:t>
            </a:r>
            <a:r>
              <a:rPr lang="en-US" b="1" i="1" dirty="0" err="1" smtClean="0"/>
              <a:t>botulinum</a:t>
            </a:r>
            <a:endParaRPr lang="en-US" b="1" i="1" dirty="0" smtClean="0"/>
          </a:p>
          <a:p>
            <a:r>
              <a:rPr lang="en-US" dirty="0" smtClean="0"/>
              <a:t>Found on plants, in soil, in water and in the intestinal tracts of animals</a:t>
            </a:r>
          </a:p>
          <a:p>
            <a:r>
              <a:rPr lang="en-US" dirty="0" smtClean="0"/>
              <a:t>Due to improper canning or preparation of food</a:t>
            </a:r>
          </a:p>
          <a:p>
            <a:r>
              <a:rPr lang="en-US" dirty="0" smtClean="0"/>
              <a:t>Acetylcholine inhibitor</a:t>
            </a:r>
          </a:p>
          <a:p>
            <a:endParaRPr lang="en-US" dirty="0"/>
          </a:p>
        </p:txBody>
      </p:sp>
    </p:spTree>
    <p:extLst>
      <p:ext uri="{BB962C8B-B14F-4D97-AF65-F5344CB8AC3E}">
        <p14:creationId xmlns:p14="http://schemas.microsoft.com/office/powerpoint/2010/main" val="102536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Botulism: Symptoms</a:t>
            </a:r>
            <a:endParaRPr lang="en-US" dirty="0"/>
          </a:p>
        </p:txBody>
      </p:sp>
      <p:sp>
        <p:nvSpPr>
          <p:cNvPr id="3" name="Content Placeholder 2"/>
          <p:cNvSpPr>
            <a:spLocks noGrp="1"/>
          </p:cNvSpPr>
          <p:nvPr>
            <p:ph idx="1"/>
          </p:nvPr>
        </p:nvSpPr>
        <p:spPr/>
        <p:txBody>
          <a:bodyPr>
            <a:normAutofit/>
          </a:bodyPr>
          <a:lstStyle/>
          <a:p>
            <a:pPr lvl="0"/>
            <a:r>
              <a:rPr lang="en-US" dirty="0" smtClean="0"/>
              <a:t>Appear in 24-72 hours and last 8-12 weeks</a:t>
            </a:r>
          </a:p>
          <a:p>
            <a:pPr lvl="1"/>
            <a:r>
              <a:rPr lang="en-US" dirty="0" smtClean="0"/>
              <a:t>double vision </a:t>
            </a:r>
          </a:p>
          <a:p>
            <a:pPr lvl="1"/>
            <a:r>
              <a:rPr lang="en-US" dirty="0" smtClean="0"/>
              <a:t>blurred vision </a:t>
            </a:r>
          </a:p>
          <a:p>
            <a:pPr lvl="1"/>
            <a:r>
              <a:rPr lang="en-US" dirty="0" smtClean="0"/>
              <a:t>drooping eyelids </a:t>
            </a:r>
          </a:p>
          <a:p>
            <a:pPr lvl="1"/>
            <a:r>
              <a:rPr lang="en-US" dirty="0" smtClean="0"/>
              <a:t>slurred speech </a:t>
            </a:r>
          </a:p>
          <a:p>
            <a:pPr lvl="1"/>
            <a:r>
              <a:rPr lang="en-US" dirty="0" smtClean="0"/>
              <a:t>difficulty swallowing </a:t>
            </a:r>
          </a:p>
          <a:p>
            <a:pPr lvl="1"/>
            <a:r>
              <a:rPr lang="en-US" dirty="0" smtClean="0"/>
              <a:t>dry mouth </a:t>
            </a:r>
          </a:p>
          <a:p>
            <a:pPr lvl="1"/>
            <a:r>
              <a:rPr lang="en-US" dirty="0" smtClean="0"/>
              <a:t>muscle weakness</a:t>
            </a:r>
          </a:p>
          <a:p>
            <a:endParaRPr lang="en-US" dirty="0"/>
          </a:p>
        </p:txBody>
      </p:sp>
    </p:spTree>
    <p:extLst>
      <p:ext uri="{BB962C8B-B14F-4D97-AF65-F5344CB8AC3E}">
        <p14:creationId xmlns:p14="http://schemas.microsoft.com/office/powerpoint/2010/main" val="101103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Tetanus</a:t>
            </a:r>
            <a:endParaRPr lang="en-US" dirty="0"/>
          </a:p>
        </p:txBody>
      </p:sp>
      <p:sp>
        <p:nvSpPr>
          <p:cNvPr id="3" name="Content Placeholder 2"/>
          <p:cNvSpPr>
            <a:spLocks noGrp="1"/>
          </p:cNvSpPr>
          <p:nvPr>
            <p:ph idx="1"/>
          </p:nvPr>
        </p:nvSpPr>
        <p:spPr/>
        <p:txBody>
          <a:bodyPr/>
          <a:lstStyle/>
          <a:p>
            <a:r>
              <a:rPr lang="en-US" b="1" i="1" dirty="0" smtClean="0"/>
              <a:t>Clostridium </a:t>
            </a:r>
            <a:r>
              <a:rPr lang="en-US" b="1" i="1" dirty="0" err="1" smtClean="0"/>
              <a:t>tetani</a:t>
            </a:r>
            <a:r>
              <a:rPr lang="en-US" b="1" i="1" dirty="0" smtClean="0"/>
              <a:t> (bacteria)</a:t>
            </a:r>
          </a:p>
          <a:p>
            <a:r>
              <a:rPr lang="en-US" dirty="0" smtClean="0"/>
              <a:t>Hot, damp climates with manure-treated soils.  Can be found on skin and in contaminated heroine.</a:t>
            </a:r>
          </a:p>
          <a:p>
            <a:r>
              <a:rPr lang="en-US" dirty="0" smtClean="0"/>
              <a:t>Rusty nails are AWESOME vehicle for tetanus!</a:t>
            </a:r>
          </a:p>
          <a:p>
            <a:r>
              <a:rPr lang="en-US" dirty="0" smtClean="0"/>
              <a:t>Blocks inhibitory neurotransmitters</a:t>
            </a:r>
          </a:p>
          <a:p>
            <a:r>
              <a:rPr lang="en-US" dirty="0" smtClean="0"/>
              <a:t>Incubation period: 8 days or longer (wound site relative to CNS)</a:t>
            </a:r>
          </a:p>
          <a:p>
            <a:endParaRPr lang="en-US" dirty="0"/>
          </a:p>
        </p:txBody>
      </p:sp>
    </p:spTree>
    <p:extLst>
      <p:ext uri="{BB962C8B-B14F-4D97-AF65-F5344CB8AC3E}">
        <p14:creationId xmlns:p14="http://schemas.microsoft.com/office/powerpoint/2010/main" val="150222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Tetanus: Symptoms</a:t>
            </a:r>
            <a:endParaRPr lang="en-US" dirty="0"/>
          </a:p>
        </p:txBody>
      </p:sp>
      <p:sp>
        <p:nvSpPr>
          <p:cNvPr id="3" name="Content Placeholder 2"/>
          <p:cNvSpPr>
            <a:spLocks noGrp="1"/>
          </p:cNvSpPr>
          <p:nvPr>
            <p:ph idx="1"/>
          </p:nvPr>
        </p:nvSpPr>
        <p:spPr/>
        <p:txBody>
          <a:bodyPr>
            <a:normAutofit lnSpcReduction="10000"/>
          </a:bodyPr>
          <a:lstStyle/>
          <a:p>
            <a:r>
              <a:rPr lang="en-US" dirty="0" smtClean="0"/>
              <a:t>Lock jaw</a:t>
            </a:r>
          </a:p>
          <a:p>
            <a:r>
              <a:rPr lang="en-US" dirty="0" smtClean="0"/>
              <a:t>Excessive muscle contractions and spasms</a:t>
            </a:r>
          </a:p>
          <a:p>
            <a:r>
              <a:rPr lang="en-US" dirty="0" smtClean="0"/>
              <a:t>Drooling</a:t>
            </a:r>
          </a:p>
          <a:p>
            <a:r>
              <a:rPr lang="en-US" dirty="0" smtClean="0"/>
              <a:t>Excessive sweating</a:t>
            </a:r>
          </a:p>
          <a:p>
            <a:r>
              <a:rPr lang="en-US" dirty="0" smtClean="0"/>
              <a:t>Fever</a:t>
            </a:r>
          </a:p>
          <a:p>
            <a:r>
              <a:rPr lang="en-US" dirty="0" smtClean="0"/>
              <a:t>Irritability</a:t>
            </a:r>
          </a:p>
          <a:p>
            <a:r>
              <a:rPr lang="en-US" dirty="0" smtClean="0"/>
              <a:t>Difficulty swallowing</a:t>
            </a:r>
          </a:p>
          <a:p>
            <a:r>
              <a:rPr lang="en-US" dirty="0" smtClean="0"/>
              <a:t>Uncontrolled urination and defecation</a:t>
            </a:r>
            <a:endParaRPr lang="en-US" dirty="0"/>
          </a:p>
        </p:txBody>
      </p:sp>
      <p:pic>
        <p:nvPicPr>
          <p:cNvPr id="4" name="Picture 3"/>
          <p:cNvPicPr>
            <a:picLocks noChangeAspect="1"/>
          </p:cNvPicPr>
          <p:nvPr/>
        </p:nvPicPr>
        <p:blipFill>
          <a:blip r:embed="rId3"/>
          <a:stretch>
            <a:fillRect/>
          </a:stretch>
        </p:blipFill>
        <p:spPr>
          <a:xfrm>
            <a:off x="4433925" y="2916461"/>
            <a:ext cx="4252875" cy="2275786"/>
          </a:xfrm>
          <a:prstGeom prst="rect">
            <a:avLst/>
          </a:prstGeom>
        </p:spPr>
      </p:pic>
    </p:spTree>
    <p:extLst>
      <p:ext uri="{BB962C8B-B14F-4D97-AF65-F5344CB8AC3E}">
        <p14:creationId xmlns:p14="http://schemas.microsoft.com/office/powerpoint/2010/main" val="2342020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Mercury</a:t>
            </a:r>
            <a:endParaRPr lang="en-US" dirty="0"/>
          </a:p>
        </p:txBody>
      </p:sp>
      <p:sp>
        <p:nvSpPr>
          <p:cNvPr id="3" name="Content Placeholder 2"/>
          <p:cNvSpPr>
            <a:spLocks noGrp="1"/>
          </p:cNvSpPr>
          <p:nvPr>
            <p:ph idx="1"/>
          </p:nvPr>
        </p:nvSpPr>
        <p:spPr/>
        <p:txBody>
          <a:bodyPr/>
          <a:lstStyle/>
          <a:p>
            <a:r>
              <a:rPr lang="en-US" dirty="0" smtClean="0"/>
              <a:t>Infiltrates blood brain barrier</a:t>
            </a:r>
          </a:p>
          <a:p>
            <a:r>
              <a:rPr lang="en-US" dirty="0" smtClean="0"/>
              <a:t>Common source is fish from contaminated waters (dumbing of industrial waste)</a:t>
            </a:r>
          </a:p>
          <a:p>
            <a:r>
              <a:rPr lang="en-US" dirty="0" smtClean="0"/>
              <a:t>Air pollution (volcanoes, forest fires, burning of wastes containing mercury, burning coal)</a:t>
            </a:r>
          </a:p>
        </p:txBody>
      </p:sp>
    </p:spTree>
    <p:extLst>
      <p:ext uri="{BB962C8B-B14F-4D97-AF65-F5344CB8AC3E}">
        <p14:creationId xmlns:p14="http://schemas.microsoft.com/office/powerpoint/2010/main" val="146777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Mercury Toxicity</a:t>
            </a:r>
            <a:endParaRPr lang="en-US" dirty="0"/>
          </a:p>
        </p:txBody>
      </p:sp>
      <p:sp>
        <p:nvSpPr>
          <p:cNvPr id="3" name="Content Placeholder 2"/>
          <p:cNvSpPr>
            <a:spLocks noGrp="1"/>
          </p:cNvSpPr>
          <p:nvPr>
            <p:ph idx="1"/>
          </p:nvPr>
        </p:nvSpPr>
        <p:spPr/>
        <p:txBody>
          <a:bodyPr/>
          <a:lstStyle/>
          <a:p>
            <a:r>
              <a:rPr lang="en-US" dirty="0" smtClean="0"/>
              <a:t>Sensory impairment</a:t>
            </a:r>
          </a:p>
          <a:p>
            <a:r>
              <a:rPr lang="en-US" dirty="0" smtClean="0"/>
              <a:t>Lack of coordination</a:t>
            </a:r>
          </a:p>
          <a:p>
            <a:r>
              <a:rPr lang="en-US" dirty="0" smtClean="0"/>
              <a:t>Peripheral neuropathy</a:t>
            </a:r>
          </a:p>
          <a:p>
            <a:r>
              <a:rPr lang="en-US" dirty="0" err="1" smtClean="0"/>
              <a:t>Desquamatation</a:t>
            </a:r>
            <a:r>
              <a:rPr lang="en-US" dirty="0" smtClean="0"/>
              <a:t> (shedding of skin)</a:t>
            </a:r>
          </a:p>
          <a:p>
            <a:r>
              <a:rPr lang="en-US" dirty="0" smtClean="0"/>
              <a:t>Emotional </a:t>
            </a:r>
            <a:r>
              <a:rPr lang="en-US" dirty="0" err="1" smtClean="0"/>
              <a:t>lability</a:t>
            </a:r>
            <a:endParaRPr lang="en-US" dirty="0" smtClean="0"/>
          </a:p>
          <a:p>
            <a:r>
              <a:rPr lang="en-US" dirty="0" smtClean="0"/>
              <a:t>Memory impairment</a:t>
            </a:r>
          </a:p>
          <a:p>
            <a:r>
              <a:rPr lang="en-US" dirty="0" smtClean="0"/>
              <a:t>Insomnia</a:t>
            </a:r>
            <a:endParaRPr lang="en-US" dirty="0"/>
          </a:p>
        </p:txBody>
      </p:sp>
    </p:spTree>
    <p:extLst>
      <p:ext uri="{BB962C8B-B14F-4D97-AF65-F5344CB8AC3E}">
        <p14:creationId xmlns:p14="http://schemas.microsoft.com/office/powerpoint/2010/main" val="3729139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Aluminum</a:t>
            </a:r>
            <a:endParaRPr lang="en-US" dirty="0"/>
          </a:p>
        </p:txBody>
      </p:sp>
      <p:sp>
        <p:nvSpPr>
          <p:cNvPr id="3" name="Content Placeholder 2"/>
          <p:cNvSpPr>
            <a:spLocks noGrp="1"/>
          </p:cNvSpPr>
          <p:nvPr>
            <p:ph idx="1"/>
          </p:nvPr>
        </p:nvSpPr>
        <p:spPr/>
        <p:txBody>
          <a:bodyPr/>
          <a:lstStyle/>
          <a:p>
            <a:r>
              <a:rPr lang="en-US" dirty="0" smtClean="0"/>
              <a:t>Sources?</a:t>
            </a:r>
          </a:p>
          <a:p>
            <a:r>
              <a:rPr lang="en-US" dirty="0" smtClean="0"/>
              <a:t>Infiltrates the blood brain barrier</a:t>
            </a:r>
          </a:p>
          <a:p>
            <a:r>
              <a:rPr lang="en-US" dirty="0" smtClean="0"/>
              <a:t>Impaired learning</a:t>
            </a:r>
          </a:p>
          <a:p>
            <a:r>
              <a:rPr lang="en-US" dirty="0" smtClean="0"/>
              <a:t>Reduced motor coordination</a:t>
            </a:r>
            <a:endParaRPr lang="en-US" dirty="0"/>
          </a:p>
        </p:txBody>
      </p:sp>
    </p:spTree>
    <p:extLst>
      <p:ext uri="{BB962C8B-B14F-4D97-AF65-F5344CB8AC3E}">
        <p14:creationId xmlns:p14="http://schemas.microsoft.com/office/powerpoint/2010/main" val="10159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en-US" dirty="0"/>
          </a:p>
        </p:txBody>
      </p:sp>
      <p:sp>
        <p:nvSpPr>
          <p:cNvPr id="3" name="Content Placeholder 2"/>
          <p:cNvSpPr>
            <a:spLocks noGrp="1"/>
          </p:cNvSpPr>
          <p:nvPr>
            <p:ph idx="1"/>
          </p:nvPr>
        </p:nvSpPr>
        <p:spPr/>
        <p:txBody>
          <a:bodyPr/>
          <a:lstStyle/>
          <a:p>
            <a:r>
              <a:rPr lang="en-US" dirty="0" smtClean="0"/>
              <a:t>Movement?</a:t>
            </a:r>
          </a:p>
          <a:p>
            <a:r>
              <a:rPr lang="en-US" dirty="0" smtClean="0"/>
              <a:t>Speech?</a:t>
            </a:r>
          </a:p>
          <a:p>
            <a:r>
              <a:rPr lang="en-US" dirty="0" smtClean="0"/>
              <a:t>Demeanor?</a:t>
            </a:r>
          </a:p>
          <a:p>
            <a:r>
              <a:rPr lang="en-US" dirty="0" smtClean="0"/>
              <a:t>Senses?</a:t>
            </a:r>
          </a:p>
          <a:p>
            <a:r>
              <a:rPr lang="en-US" dirty="0" smtClean="0"/>
              <a:t>Diet?</a:t>
            </a:r>
          </a:p>
          <a:p>
            <a:r>
              <a:rPr lang="en-US" dirty="0" smtClean="0"/>
              <a:t>Pain?</a:t>
            </a:r>
          </a:p>
          <a:p>
            <a:endParaRPr lang="en-US" dirty="0"/>
          </a:p>
        </p:txBody>
      </p:sp>
    </p:spTree>
    <p:extLst>
      <p:ext uri="{BB962C8B-B14F-4D97-AF65-F5344CB8AC3E}">
        <p14:creationId xmlns:p14="http://schemas.microsoft.com/office/powerpoint/2010/main" val="4532967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Ethanol</a:t>
            </a:r>
            <a:endParaRPr lang="en-US" dirty="0"/>
          </a:p>
        </p:txBody>
      </p:sp>
      <p:sp>
        <p:nvSpPr>
          <p:cNvPr id="3" name="Content Placeholder 2"/>
          <p:cNvSpPr>
            <a:spLocks noGrp="1"/>
          </p:cNvSpPr>
          <p:nvPr>
            <p:ph idx="1"/>
          </p:nvPr>
        </p:nvSpPr>
        <p:spPr/>
        <p:txBody>
          <a:bodyPr/>
          <a:lstStyle/>
          <a:p>
            <a:r>
              <a:rPr lang="en-US" dirty="0" smtClean="0"/>
              <a:t>Psychoactive drug </a:t>
            </a:r>
          </a:p>
          <a:p>
            <a:r>
              <a:rPr lang="en-US" dirty="0" smtClean="0"/>
              <a:t>CNS depression</a:t>
            </a:r>
          </a:p>
          <a:p>
            <a:r>
              <a:rPr lang="en-US" dirty="0" smtClean="0"/>
              <a:t>Decreased neurogenesis of hippocampus</a:t>
            </a:r>
          </a:p>
          <a:p>
            <a:r>
              <a:rPr lang="en-US" dirty="0" smtClean="0"/>
              <a:t>Inflammation of the brain</a:t>
            </a:r>
          </a:p>
          <a:p>
            <a:r>
              <a:rPr lang="en-US" dirty="0" smtClean="0"/>
              <a:t>Respiratory failure</a:t>
            </a:r>
          </a:p>
          <a:p>
            <a:r>
              <a:rPr lang="en-US" dirty="0" smtClean="0"/>
              <a:t>Inhibits judgment</a:t>
            </a:r>
          </a:p>
          <a:p>
            <a:pPr marL="0" indent="0">
              <a:buNone/>
            </a:pPr>
            <a:endParaRPr lang="en-US" dirty="0" smtClean="0"/>
          </a:p>
          <a:p>
            <a:endParaRPr lang="en-US" dirty="0"/>
          </a:p>
        </p:txBody>
      </p:sp>
    </p:spTree>
    <p:extLst>
      <p:ext uri="{BB962C8B-B14F-4D97-AF65-F5344CB8AC3E}">
        <p14:creationId xmlns:p14="http://schemas.microsoft.com/office/powerpoint/2010/main" val="3725038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Agents</a:t>
            </a:r>
            <a:endParaRPr lang="en-US" dirty="0"/>
          </a:p>
        </p:txBody>
      </p:sp>
      <p:sp>
        <p:nvSpPr>
          <p:cNvPr id="3" name="Content Placeholder 2"/>
          <p:cNvSpPr>
            <a:spLocks noGrp="1"/>
          </p:cNvSpPr>
          <p:nvPr>
            <p:ph idx="1"/>
          </p:nvPr>
        </p:nvSpPr>
        <p:spPr/>
        <p:txBody>
          <a:bodyPr/>
          <a:lstStyle/>
          <a:p>
            <a:pPr marL="0" indent="0">
              <a:buNone/>
            </a:pPr>
            <a:r>
              <a:rPr lang="en-US" dirty="0" smtClean="0"/>
              <a:t>Prevent the exchange of O</a:t>
            </a:r>
            <a:r>
              <a:rPr lang="en-US" baseline="-25000" dirty="0" smtClean="0"/>
              <a:t>2</a:t>
            </a:r>
            <a:r>
              <a:rPr lang="en-US" dirty="0" smtClean="0"/>
              <a:t> and CO</a:t>
            </a:r>
            <a:r>
              <a:rPr lang="en-US" baseline="-25000" dirty="0" smtClean="0"/>
              <a:t>2</a:t>
            </a:r>
            <a:r>
              <a:rPr lang="en-US" dirty="0" smtClean="0"/>
              <a:t>between blood and body’s cells… cells suffocate.</a:t>
            </a:r>
          </a:p>
          <a:p>
            <a:pPr marL="0" indent="0">
              <a:buNone/>
            </a:pPr>
            <a:endParaRPr lang="en-US" dirty="0" smtClean="0"/>
          </a:p>
          <a:p>
            <a:r>
              <a:rPr lang="en-US" dirty="0" smtClean="0"/>
              <a:t>Blood is </a:t>
            </a:r>
            <a:r>
              <a:rPr lang="en-US" dirty="0" smtClean="0">
                <a:solidFill>
                  <a:srgbClr val="FF0000"/>
                </a:solidFill>
              </a:rPr>
              <a:t>bright red</a:t>
            </a:r>
          </a:p>
          <a:p>
            <a:r>
              <a:rPr lang="en-US" dirty="0" smtClean="0"/>
              <a:t>Cause of Death: Respiratory Failure</a:t>
            </a:r>
            <a:endParaRPr lang="en-US" dirty="0"/>
          </a:p>
        </p:txBody>
      </p:sp>
    </p:spTree>
    <p:extLst>
      <p:ext uri="{BB962C8B-B14F-4D97-AF65-F5344CB8AC3E}">
        <p14:creationId xmlns:p14="http://schemas.microsoft.com/office/powerpoint/2010/main" val="4208064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Arsenic</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Pesticides</a:t>
            </a:r>
          </a:p>
          <a:p>
            <a:r>
              <a:rPr lang="en-US" dirty="0" smtClean="0"/>
              <a:t>Semiconductor industry</a:t>
            </a:r>
          </a:p>
          <a:p>
            <a:r>
              <a:rPr lang="en-US" dirty="0" smtClean="0"/>
              <a:t>Ground water</a:t>
            </a:r>
          </a:p>
          <a:p>
            <a:r>
              <a:rPr lang="en-US" dirty="0" smtClean="0"/>
              <a:t>Faint garlic odor; detectable only at fatal concentrations.</a:t>
            </a:r>
          </a:p>
          <a:p>
            <a:r>
              <a:rPr lang="en-US" dirty="0" smtClean="0"/>
              <a:t>Damages red blood cells (inhibits Oxygen delivery to muscles)</a:t>
            </a:r>
          </a:p>
          <a:p>
            <a:r>
              <a:rPr lang="en-US" dirty="0"/>
              <a:t>H</a:t>
            </a:r>
            <a:r>
              <a:rPr lang="en-US" dirty="0" smtClean="0"/>
              <a:t>eadaches, confusion, severe diarrhea, drowsiness, convulsions</a:t>
            </a:r>
          </a:p>
          <a:p>
            <a:pPr marL="0" indent="0">
              <a:buNone/>
            </a:pPr>
            <a:endParaRPr lang="en-US" dirty="0"/>
          </a:p>
        </p:txBody>
      </p:sp>
      <p:pic>
        <p:nvPicPr>
          <p:cNvPr id="8" name="Picture 7"/>
          <p:cNvPicPr>
            <a:picLocks noChangeAspect="1"/>
          </p:cNvPicPr>
          <p:nvPr/>
        </p:nvPicPr>
        <p:blipFill>
          <a:blip r:embed="rId2"/>
          <a:stretch>
            <a:fillRect/>
          </a:stretch>
        </p:blipFill>
        <p:spPr>
          <a:xfrm>
            <a:off x="4764924" y="366818"/>
            <a:ext cx="3921876" cy="2466763"/>
          </a:xfrm>
          <a:prstGeom prst="rect">
            <a:avLst/>
          </a:prstGeom>
        </p:spPr>
      </p:pic>
    </p:spTree>
    <p:extLst>
      <p:ext uri="{BB962C8B-B14F-4D97-AF65-F5344CB8AC3E}">
        <p14:creationId xmlns:p14="http://schemas.microsoft.com/office/powerpoint/2010/main" val="3396517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Arsenic Contamination Areas</a:t>
            </a:r>
            <a:endParaRPr lang="en-US" dirty="0"/>
          </a:p>
        </p:txBody>
      </p:sp>
      <p:pic>
        <p:nvPicPr>
          <p:cNvPr id="4" name="Content Placeholder 3"/>
          <p:cNvPicPr>
            <a:picLocks noGrp="1" noChangeAspect="1"/>
          </p:cNvPicPr>
          <p:nvPr>
            <p:ph idx="1"/>
          </p:nvPr>
        </p:nvPicPr>
        <p:blipFill>
          <a:blip r:embed="rId2"/>
          <a:srcRect t="1693" b="1693"/>
          <a:stretch>
            <a:fillRect/>
          </a:stretch>
        </p:blipFill>
        <p:spPr/>
      </p:pic>
      <p:sp>
        <p:nvSpPr>
          <p:cNvPr id="5" name="TextBox 4"/>
          <p:cNvSpPr txBox="1"/>
          <p:nvPr/>
        </p:nvSpPr>
        <p:spPr>
          <a:xfrm>
            <a:off x="457200" y="6283929"/>
            <a:ext cx="8605654" cy="369332"/>
          </a:xfrm>
          <a:prstGeom prst="rect">
            <a:avLst/>
          </a:prstGeom>
          <a:noFill/>
        </p:spPr>
        <p:txBody>
          <a:bodyPr wrap="none" rtlCol="0">
            <a:spAutoFit/>
          </a:bodyPr>
          <a:lstStyle/>
          <a:p>
            <a:r>
              <a:rPr lang="en-US" dirty="0" smtClean="0"/>
              <a:t>http://</a:t>
            </a:r>
            <a:r>
              <a:rPr lang="en-US" dirty="0" err="1" smtClean="0"/>
              <a:t>upload.wikimedia.org</a:t>
            </a:r>
            <a:r>
              <a:rPr lang="en-US" dirty="0" smtClean="0"/>
              <a:t>/</a:t>
            </a:r>
            <a:r>
              <a:rPr lang="en-US" dirty="0" err="1" smtClean="0"/>
              <a:t>wikipedia</a:t>
            </a:r>
            <a:r>
              <a:rPr lang="en-US" dirty="0" smtClean="0"/>
              <a:t>/commons/5/57/</a:t>
            </a:r>
            <a:r>
              <a:rPr lang="en-US" dirty="0" err="1" smtClean="0"/>
              <a:t>Arsenic_contamination_areas.jpg</a:t>
            </a:r>
            <a:endParaRPr lang="en-US" dirty="0"/>
          </a:p>
        </p:txBody>
      </p:sp>
    </p:spTree>
    <p:extLst>
      <p:ext uri="{BB962C8B-B14F-4D97-AF65-F5344CB8AC3E}">
        <p14:creationId xmlns:p14="http://schemas.microsoft.com/office/powerpoint/2010/main" val="3728299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Cyanide</a:t>
            </a:r>
            <a:endParaRPr lang="en-US" dirty="0"/>
          </a:p>
        </p:txBody>
      </p:sp>
      <p:sp>
        <p:nvSpPr>
          <p:cNvPr id="3" name="Content Placeholder 2"/>
          <p:cNvSpPr>
            <a:spLocks noGrp="1"/>
          </p:cNvSpPr>
          <p:nvPr>
            <p:ph idx="1"/>
          </p:nvPr>
        </p:nvSpPr>
        <p:spPr/>
        <p:txBody>
          <a:bodyPr/>
          <a:lstStyle/>
          <a:p>
            <a:r>
              <a:rPr lang="en-US" dirty="0" smtClean="0"/>
              <a:t>Cigarette smoke</a:t>
            </a:r>
          </a:p>
          <a:p>
            <a:r>
              <a:rPr lang="en-US" dirty="0" smtClean="0"/>
              <a:t>Pesticides</a:t>
            </a:r>
          </a:p>
          <a:p>
            <a:r>
              <a:rPr lang="en-US" dirty="0" smtClean="0"/>
              <a:t>Faint bitter almond odor</a:t>
            </a:r>
          </a:p>
          <a:p>
            <a:r>
              <a:rPr lang="en-US" dirty="0" smtClean="0"/>
              <a:t>Interrupts energy production in mitochondria</a:t>
            </a:r>
            <a:endParaRPr lang="en-US" dirty="0"/>
          </a:p>
        </p:txBody>
      </p:sp>
    </p:spTree>
    <p:extLst>
      <p:ext uri="{BB962C8B-B14F-4D97-AF65-F5344CB8AC3E}">
        <p14:creationId xmlns:p14="http://schemas.microsoft.com/office/powerpoint/2010/main" val="444154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16000" y="406400"/>
            <a:ext cx="7112000" cy="6045200"/>
          </a:xfrm>
          <a:prstGeom prst="rect">
            <a:avLst/>
          </a:prstGeom>
        </p:spPr>
      </p:pic>
      <p:sp>
        <p:nvSpPr>
          <p:cNvPr id="5" name="TextBox 4"/>
          <p:cNvSpPr txBox="1"/>
          <p:nvPr/>
        </p:nvSpPr>
        <p:spPr>
          <a:xfrm>
            <a:off x="450335" y="6333786"/>
            <a:ext cx="8257714" cy="369332"/>
          </a:xfrm>
          <a:prstGeom prst="rect">
            <a:avLst/>
          </a:prstGeom>
          <a:noFill/>
        </p:spPr>
        <p:txBody>
          <a:bodyPr wrap="none" rtlCol="0">
            <a:spAutoFit/>
          </a:bodyPr>
          <a:lstStyle/>
          <a:p>
            <a:r>
              <a:rPr lang="en-US" dirty="0" smtClean="0">
                <a:solidFill>
                  <a:srgbClr val="FFFFFF"/>
                </a:solidFill>
              </a:rPr>
              <a:t>http://</a:t>
            </a:r>
            <a:r>
              <a:rPr lang="en-US" dirty="0" err="1" smtClean="0">
                <a:solidFill>
                  <a:srgbClr val="FFFFFF"/>
                </a:solidFill>
              </a:rPr>
              <a:t>images.nymag.com</a:t>
            </a:r>
            <a:r>
              <a:rPr lang="en-US" dirty="0" smtClean="0">
                <a:solidFill>
                  <a:srgbClr val="FFFFFF"/>
                </a:solidFill>
              </a:rPr>
              <a:t>/guides/everything/zombies/zombies111024_brain_560</a:t>
            </a:r>
            <a:r>
              <a:rPr lang="en-US" dirty="0" smtClean="0"/>
              <a:t>.jpg</a:t>
            </a:r>
            <a:endParaRPr lang="en-US" dirty="0"/>
          </a:p>
        </p:txBody>
      </p:sp>
    </p:spTree>
    <p:extLst>
      <p:ext uri="{BB962C8B-B14F-4D97-AF65-F5344CB8AC3E}">
        <p14:creationId xmlns:p14="http://schemas.microsoft.com/office/powerpoint/2010/main" val="31441161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6640" y="1388533"/>
            <a:ext cx="6794359" cy="4601634"/>
          </a:xfrm>
          <a:prstGeom prst="rect">
            <a:avLst/>
          </a:prstGeom>
        </p:spPr>
      </p:pic>
      <p:sp>
        <p:nvSpPr>
          <p:cNvPr id="5" name="TextBox 4"/>
          <p:cNvSpPr txBox="1"/>
          <p:nvPr/>
        </p:nvSpPr>
        <p:spPr>
          <a:xfrm>
            <a:off x="1058334" y="6223000"/>
            <a:ext cx="7163076" cy="261610"/>
          </a:xfrm>
          <a:prstGeom prst="rect">
            <a:avLst/>
          </a:prstGeom>
          <a:noFill/>
        </p:spPr>
        <p:txBody>
          <a:bodyPr wrap="square" rtlCol="0">
            <a:spAutoFit/>
          </a:bodyPr>
          <a:lstStyle/>
          <a:p>
            <a:r>
              <a:rPr lang="en-US" sz="1100" dirty="0" smtClean="0">
                <a:solidFill>
                  <a:schemeClr val="bg1">
                    <a:lumMod val="95000"/>
                  </a:schemeClr>
                </a:solidFill>
              </a:rPr>
              <a:t>http://</a:t>
            </a:r>
            <a:r>
              <a:rPr lang="en-US" sz="1100" dirty="0" err="1" smtClean="0">
                <a:solidFill>
                  <a:schemeClr val="bg1">
                    <a:lumMod val="95000"/>
                  </a:schemeClr>
                </a:solidFill>
              </a:rPr>
              <a:t>morphonix.com</a:t>
            </a:r>
            <a:r>
              <a:rPr lang="en-US" sz="1100" dirty="0" smtClean="0">
                <a:solidFill>
                  <a:schemeClr val="bg1">
                    <a:lumMod val="95000"/>
                  </a:schemeClr>
                </a:solidFill>
              </a:rPr>
              <a:t>/software/education/science/brain/game/specimens/images/</a:t>
            </a:r>
            <a:r>
              <a:rPr lang="en-US" sz="1100" dirty="0" err="1" smtClean="0">
                <a:solidFill>
                  <a:schemeClr val="bg1">
                    <a:lumMod val="95000"/>
                  </a:schemeClr>
                </a:solidFill>
              </a:rPr>
              <a:t>cerebral_cortex_lobes.gif</a:t>
            </a:r>
            <a:endParaRPr lang="en-US" sz="1100" dirty="0">
              <a:solidFill>
                <a:schemeClr val="bg1">
                  <a:lumMod val="95000"/>
                </a:schemeClr>
              </a:solidFill>
            </a:endParaRPr>
          </a:p>
        </p:txBody>
      </p:sp>
      <p:sp>
        <p:nvSpPr>
          <p:cNvPr id="6" name="TextBox 5"/>
          <p:cNvSpPr txBox="1"/>
          <p:nvPr/>
        </p:nvSpPr>
        <p:spPr>
          <a:xfrm>
            <a:off x="6195864" y="4341167"/>
            <a:ext cx="1494597" cy="461665"/>
          </a:xfrm>
          <a:prstGeom prst="rect">
            <a:avLst/>
          </a:prstGeom>
          <a:noFill/>
        </p:spPr>
        <p:txBody>
          <a:bodyPr wrap="none" rtlCol="0">
            <a:spAutoFit/>
          </a:bodyPr>
          <a:lstStyle/>
          <a:p>
            <a:r>
              <a:rPr lang="en-US" sz="2400" dirty="0" smtClean="0">
                <a:solidFill>
                  <a:schemeClr val="accent6">
                    <a:lumMod val="75000"/>
                  </a:schemeClr>
                </a:solidFill>
                <a:latin typeface="Chalkboard"/>
                <a:cs typeface="Chalkboard"/>
              </a:rPr>
              <a:t>C</a:t>
            </a:r>
            <a:r>
              <a:rPr lang="en-US" sz="2000" dirty="0" smtClean="0">
                <a:solidFill>
                  <a:schemeClr val="accent6">
                    <a:lumMod val="75000"/>
                  </a:schemeClr>
                </a:solidFill>
                <a:latin typeface="Chalkboard"/>
                <a:cs typeface="Chalkboard"/>
              </a:rPr>
              <a:t>erebellum</a:t>
            </a:r>
            <a:endParaRPr lang="en-US" sz="2000" dirty="0">
              <a:solidFill>
                <a:schemeClr val="accent6">
                  <a:lumMod val="75000"/>
                </a:schemeClr>
              </a:solidFill>
              <a:latin typeface="Chalkboard"/>
              <a:cs typeface="Chalkboard"/>
            </a:endParaRPr>
          </a:p>
        </p:txBody>
      </p:sp>
      <p:sp>
        <p:nvSpPr>
          <p:cNvPr id="9" name="Title 8"/>
          <p:cNvSpPr>
            <a:spLocks noGrp="1"/>
          </p:cNvSpPr>
          <p:nvPr>
            <p:ph type="title"/>
          </p:nvPr>
        </p:nvSpPr>
        <p:spPr/>
        <p:txBody>
          <a:bodyPr>
            <a:normAutofit/>
          </a:bodyPr>
          <a:lstStyle/>
          <a:p>
            <a:r>
              <a:rPr lang="en-US" sz="5400" dirty="0" smtClean="0">
                <a:solidFill>
                  <a:schemeClr val="bg1"/>
                </a:solidFill>
                <a:latin typeface="Chalkboard"/>
                <a:cs typeface="Chalkboard"/>
              </a:rPr>
              <a:t>C</a:t>
            </a:r>
            <a:r>
              <a:rPr lang="en-US" dirty="0" smtClean="0">
                <a:solidFill>
                  <a:schemeClr val="bg1"/>
                </a:solidFill>
                <a:latin typeface="Chalkboard"/>
                <a:cs typeface="Chalkboard"/>
              </a:rPr>
              <a:t>ontrol</a:t>
            </a:r>
            <a:r>
              <a:rPr lang="en-US" sz="5400" dirty="0" smtClean="0">
                <a:solidFill>
                  <a:schemeClr val="bg1"/>
                </a:solidFill>
                <a:latin typeface="Chalkboard"/>
                <a:cs typeface="Chalkboard"/>
              </a:rPr>
              <a:t> C</a:t>
            </a:r>
            <a:r>
              <a:rPr lang="en-US" dirty="0" smtClean="0">
                <a:solidFill>
                  <a:schemeClr val="bg1"/>
                </a:solidFill>
                <a:latin typeface="Chalkboard"/>
                <a:cs typeface="Chalkboard"/>
              </a:rPr>
              <a:t>enter</a:t>
            </a:r>
            <a:endParaRPr lang="en-US" dirty="0">
              <a:solidFill>
                <a:schemeClr val="bg1"/>
              </a:solidFill>
              <a:latin typeface="Chalkboard"/>
              <a:cs typeface="Chalkboard"/>
            </a:endParaRPr>
          </a:p>
        </p:txBody>
      </p:sp>
    </p:spTree>
    <p:extLst>
      <p:ext uri="{BB962C8B-B14F-4D97-AF65-F5344CB8AC3E}">
        <p14:creationId xmlns:p14="http://schemas.microsoft.com/office/powerpoint/2010/main" val="4207988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021667" y="1248834"/>
            <a:ext cx="6875614" cy="4656666"/>
          </a:xfrm>
          <a:prstGeom prst="rect">
            <a:avLst/>
          </a:prstGeom>
        </p:spPr>
      </p:pic>
      <p:sp>
        <p:nvSpPr>
          <p:cNvPr id="2" name="TextBox 1"/>
          <p:cNvSpPr txBox="1"/>
          <p:nvPr/>
        </p:nvSpPr>
        <p:spPr>
          <a:xfrm>
            <a:off x="448733" y="1100667"/>
            <a:ext cx="4356100" cy="5262979"/>
          </a:xfrm>
          <a:prstGeom prst="rect">
            <a:avLst/>
          </a:prstGeom>
          <a:noFill/>
        </p:spPr>
        <p:txBody>
          <a:bodyPr wrap="square" rtlCol="0">
            <a:spAutoFit/>
          </a:bodyPr>
          <a:lstStyle/>
          <a:p>
            <a:endParaRPr lang="en-US" sz="2400" dirty="0">
              <a:solidFill>
                <a:schemeClr val="bg1"/>
              </a:solidFill>
              <a:latin typeface="Chalkboard"/>
              <a:cs typeface="Chalkboard"/>
            </a:endParaRPr>
          </a:p>
          <a:p>
            <a:r>
              <a:rPr lang="en-US" sz="2400" b="1" dirty="0" smtClean="0">
                <a:solidFill>
                  <a:schemeClr val="bg1"/>
                </a:solidFill>
                <a:cs typeface="Chalkboard"/>
              </a:rPr>
              <a:t>Premotor Cortex:</a:t>
            </a:r>
          </a:p>
          <a:p>
            <a:r>
              <a:rPr lang="en-US" sz="2400" dirty="0" smtClean="0">
                <a:solidFill>
                  <a:schemeClr val="bg1"/>
                </a:solidFill>
                <a:cs typeface="Chalkboard"/>
              </a:rPr>
              <a:t>Storage of motor patterns</a:t>
            </a:r>
          </a:p>
          <a:p>
            <a:endParaRPr lang="en-US" sz="2400" dirty="0">
              <a:solidFill>
                <a:schemeClr val="bg1"/>
              </a:solidFill>
              <a:cs typeface="Chalkboard"/>
            </a:endParaRPr>
          </a:p>
          <a:p>
            <a:r>
              <a:rPr lang="en-US" sz="2400" b="1" dirty="0" smtClean="0">
                <a:solidFill>
                  <a:schemeClr val="bg1"/>
                </a:solidFill>
                <a:cs typeface="Chalkboard"/>
              </a:rPr>
              <a:t>Prefrontal Area:</a:t>
            </a:r>
          </a:p>
          <a:p>
            <a:r>
              <a:rPr lang="en-US" sz="2400" dirty="0" smtClean="0">
                <a:solidFill>
                  <a:schemeClr val="bg1"/>
                </a:solidFill>
                <a:cs typeface="Chalkboard"/>
              </a:rPr>
              <a:t>Concentration</a:t>
            </a:r>
          </a:p>
          <a:p>
            <a:r>
              <a:rPr lang="en-US" sz="2400" dirty="0" smtClean="0">
                <a:solidFill>
                  <a:schemeClr val="bg1"/>
                </a:solidFill>
                <a:cs typeface="Chalkboard"/>
              </a:rPr>
              <a:t>Elaboration of thought</a:t>
            </a:r>
          </a:p>
          <a:p>
            <a:r>
              <a:rPr lang="en-US" sz="2400" dirty="0" err="1" smtClean="0">
                <a:solidFill>
                  <a:schemeClr val="bg1"/>
                </a:solidFill>
                <a:cs typeface="Chalkboard"/>
              </a:rPr>
              <a:t>Judgement</a:t>
            </a:r>
            <a:endParaRPr lang="en-US" sz="2400" dirty="0" smtClean="0">
              <a:solidFill>
                <a:schemeClr val="bg1"/>
              </a:solidFill>
              <a:cs typeface="Chalkboard"/>
            </a:endParaRPr>
          </a:p>
          <a:p>
            <a:r>
              <a:rPr lang="en-US" sz="2400" dirty="0" smtClean="0">
                <a:solidFill>
                  <a:schemeClr val="bg1"/>
                </a:solidFill>
                <a:cs typeface="Chalkboard"/>
              </a:rPr>
              <a:t>Inhibition</a:t>
            </a:r>
          </a:p>
          <a:p>
            <a:r>
              <a:rPr lang="en-US" sz="2400" dirty="0" smtClean="0">
                <a:solidFill>
                  <a:schemeClr val="bg1"/>
                </a:solidFill>
                <a:cs typeface="Chalkboard"/>
              </a:rPr>
              <a:t>Personality</a:t>
            </a:r>
          </a:p>
          <a:p>
            <a:r>
              <a:rPr lang="en-US" sz="2400" dirty="0" smtClean="0">
                <a:solidFill>
                  <a:schemeClr val="bg1"/>
                </a:solidFill>
                <a:cs typeface="Chalkboard"/>
              </a:rPr>
              <a:t>Emotional traits</a:t>
            </a:r>
          </a:p>
          <a:p>
            <a:endParaRPr lang="en-US" sz="2400" dirty="0">
              <a:solidFill>
                <a:schemeClr val="bg1"/>
              </a:solidFill>
              <a:cs typeface="Chalkboard"/>
            </a:endParaRPr>
          </a:p>
          <a:p>
            <a:r>
              <a:rPr lang="en-US" sz="2400" b="1" dirty="0" err="1" smtClean="0">
                <a:solidFill>
                  <a:schemeClr val="bg1"/>
                </a:solidFill>
                <a:cs typeface="Chalkboard"/>
              </a:rPr>
              <a:t>Broca’s</a:t>
            </a:r>
            <a:r>
              <a:rPr lang="en-US" sz="2400" b="1" dirty="0" smtClean="0">
                <a:solidFill>
                  <a:schemeClr val="bg1"/>
                </a:solidFill>
                <a:cs typeface="Chalkboard"/>
              </a:rPr>
              <a:t> Area</a:t>
            </a:r>
          </a:p>
          <a:p>
            <a:r>
              <a:rPr lang="en-US" sz="2400" dirty="0" smtClean="0">
                <a:solidFill>
                  <a:schemeClr val="bg1"/>
                </a:solidFill>
                <a:cs typeface="Chalkboard"/>
              </a:rPr>
              <a:t>Language production (Speech)</a:t>
            </a:r>
            <a:endParaRPr lang="en-US" sz="2400" dirty="0">
              <a:solidFill>
                <a:schemeClr val="bg1"/>
              </a:solidFill>
              <a:cs typeface="Chalkboard"/>
            </a:endParaRPr>
          </a:p>
        </p:txBody>
      </p:sp>
      <p:sp>
        <p:nvSpPr>
          <p:cNvPr id="9" name="Title 8"/>
          <p:cNvSpPr>
            <a:spLocks noGrp="1"/>
          </p:cNvSpPr>
          <p:nvPr>
            <p:ph type="title"/>
          </p:nvPr>
        </p:nvSpPr>
        <p:spPr/>
        <p:txBody>
          <a:bodyPr>
            <a:normAutofit/>
          </a:bodyPr>
          <a:lstStyle/>
          <a:p>
            <a:pPr algn="l"/>
            <a:r>
              <a:rPr lang="en-US" sz="4800" dirty="0" smtClean="0">
                <a:solidFill>
                  <a:srgbClr val="3366FF"/>
                </a:solidFill>
                <a:latin typeface="Chalkboard"/>
                <a:cs typeface="Chalkboard"/>
              </a:rPr>
              <a:t>Frontal Lobe</a:t>
            </a:r>
            <a:endParaRPr lang="en-US" sz="4800" dirty="0">
              <a:solidFill>
                <a:srgbClr val="3366FF"/>
              </a:solidFill>
              <a:latin typeface="Chalkboard"/>
              <a:cs typeface="Chalkboard"/>
            </a:endParaRPr>
          </a:p>
        </p:txBody>
      </p:sp>
      <p:cxnSp>
        <p:nvCxnSpPr>
          <p:cNvPr id="11" name="Straight Arrow Connector 10"/>
          <p:cNvCxnSpPr/>
          <p:nvPr/>
        </p:nvCxnSpPr>
        <p:spPr>
          <a:xfrm>
            <a:off x="3270249" y="1693333"/>
            <a:ext cx="3069167" cy="486834"/>
          </a:xfrm>
          <a:prstGeom prst="straightConnector1">
            <a:avLst/>
          </a:prstGeom>
          <a:ln w="5715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005666" y="2861733"/>
            <a:ext cx="2497667" cy="334434"/>
          </a:xfrm>
          <a:prstGeom prst="straightConnector1">
            <a:avLst/>
          </a:prstGeom>
          <a:ln w="5715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045882" y="3937000"/>
            <a:ext cx="3028951" cy="1725084"/>
          </a:xfrm>
          <a:prstGeom prst="straightConnector1">
            <a:avLst/>
          </a:prstGeom>
          <a:ln w="5715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460999" y="504481"/>
            <a:ext cx="2040487" cy="461665"/>
          </a:xfrm>
          <a:prstGeom prst="rect">
            <a:avLst/>
          </a:prstGeom>
          <a:noFill/>
        </p:spPr>
        <p:txBody>
          <a:bodyPr wrap="none" rtlCol="0">
            <a:spAutoFit/>
          </a:bodyPr>
          <a:lstStyle/>
          <a:p>
            <a:r>
              <a:rPr lang="en-US" sz="2400" dirty="0" smtClean="0">
                <a:solidFill>
                  <a:schemeClr val="bg1"/>
                </a:solidFill>
                <a:latin typeface="Chalkboard"/>
                <a:cs typeface="Chalkboard"/>
              </a:rPr>
              <a:t>Motor Cortex</a:t>
            </a:r>
            <a:endParaRPr lang="en-US" sz="2400" dirty="0">
              <a:solidFill>
                <a:schemeClr val="bg1"/>
              </a:solidFill>
              <a:latin typeface="Chalkboard"/>
              <a:cs typeface="Chalkboard"/>
            </a:endParaRPr>
          </a:p>
        </p:txBody>
      </p:sp>
      <p:cxnSp>
        <p:nvCxnSpPr>
          <p:cNvPr id="19" name="Straight Arrow Connector 18"/>
          <p:cNvCxnSpPr/>
          <p:nvPr/>
        </p:nvCxnSpPr>
        <p:spPr>
          <a:xfrm>
            <a:off x="6858001" y="966146"/>
            <a:ext cx="0" cy="1214021"/>
          </a:xfrm>
          <a:prstGeom prst="straightConnector1">
            <a:avLst/>
          </a:prstGeom>
          <a:ln w="5715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354382" y="4571999"/>
            <a:ext cx="1494597" cy="461665"/>
          </a:xfrm>
          <a:prstGeom prst="rect">
            <a:avLst/>
          </a:prstGeom>
          <a:noFill/>
        </p:spPr>
        <p:txBody>
          <a:bodyPr wrap="none" rtlCol="0">
            <a:spAutoFit/>
          </a:bodyPr>
          <a:lstStyle/>
          <a:p>
            <a:r>
              <a:rPr lang="en-US" sz="2400" dirty="0" smtClean="0">
                <a:solidFill>
                  <a:schemeClr val="accent6">
                    <a:lumMod val="75000"/>
                  </a:schemeClr>
                </a:solidFill>
                <a:latin typeface="Chalkboard"/>
                <a:cs typeface="Chalkboard"/>
              </a:rPr>
              <a:t>C</a:t>
            </a:r>
            <a:r>
              <a:rPr lang="en-US" sz="2000" dirty="0" smtClean="0">
                <a:solidFill>
                  <a:schemeClr val="accent6">
                    <a:lumMod val="75000"/>
                  </a:schemeClr>
                </a:solidFill>
                <a:latin typeface="Chalkboard"/>
                <a:cs typeface="Chalkboard"/>
              </a:rPr>
              <a:t>erebellum</a:t>
            </a:r>
            <a:endParaRPr lang="en-US" sz="2000" dirty="0">
              <a:solidFill>
                <a:schemeClr val="accent6">
                  <a:lumMod val="75000"/>
                </a:schemeClr>
              </a:solidFill>
              <a:latin typeface="Chalkboard"/>
              <a:cs typeface="Chalkboard"/>
            </a:endParaRPr>
          </a:p>
        </p:txBody>
      </p:sp>
    </p:spTree>
    <p:extLst>
      <p:ext uri="{BB962C8B-B14F-4D97-AF65-F5344CB8AC3E}">
        <p14:creationId xmlns:p14="http://schemas.microsoft.com/office/powerpoint/2010/main" val="18176173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C136CF"/>
                </a:solidFill>
                <a:latin typeface="Chalkboard"/>
                <a:cs typeface="Chalkboard"/>
              </a:rPr>
              <a:t>Temporal Lobe</a:t>
            </a:r>
            <a:endParaRPr lang="en-US" sz="4800" dirty="0">
              <a:solidFill>
                <a:srgbClr val="C136CF"/>
              </a:solidFill>
              <a:latin typeface="Chalkboard"/>
              <a:cs typeface="Chalkboard"/>
            </a:endParaRPr>
          </a:p>
        </p:txBody>
      </p:sp>
      <p:pic>
        <p:nvPicPr>
          <p:cNvPr id="3" name="Picture 2"/>
          <p:cNvPicPr>
            <a:picLocks noChangeAspect="1"/>
          </p:cNvPicPr>
          <p:nvPr/>
        </p:nvPicPr>
        <p:blipFill>
          <a:blip r:embed="rId2"/>
          <a:stretch>
            <a:fillRect/>
          </a:stretch>
        </p:blipFill>
        <p:spPr>
          <a:xfrm>
            <a:off x="4402808" y="1205971"/>
            <a:ext cx="6794359" cy="4601634"/>
          </a:xfrm>
          <a:prstGeom prst="rect">
            <a:avLst/>
          </a:prstGeom>
        </p:spPr>
      </p:pic>
      <p:sp>
        <p:nvSpPr>
          <p:cNvPr id="4" name="TextBox 3"/>
          <p:cNvSpPr txBox="1"/>
          <p:nvPr/>
        </p:nvSpPr>
        <p:spPr>
          <a:xfrm>
            <a:off x="457200" y="4349751"/>
            <a:ext cx="3987390" cy="1569660"/>
          </a:xfrm>
          <a:prstGeom prst="rect">
            <a:avLst/>
          </a:prstGeom>
          <a:noFill/>
        </p:spPr>
        <p:txBody>
          <a:bodyPr wrap="none" rtlCol="0">
            <a:spAutoFit/>
          </a:bodyPr>
          <a:lstStyle/>
          <a:p>
            <a:r>
              <a:rPr lang="en-US" sz="2400" dirty="0" smtClean="0">
                <a:solidFill>
                  <a:srgbClr val="C136CF"/>
                </a:solidFill>
                <a:cs typeface="Chalkboard"/>
              </a:rPr>
              <a:t>Auditory association area</a:t>
            </a:r>
          </a:p>
          <a:p>
            <a:r>
              <a:rPr lang="en-US" sz="2400" dirty="0" smtClean="0">
                <a:solidFill>
                  <a:srgbClr val="C136CF"/>
                </a:solidFill>
                <a:cs typeface="Chalkboard"/>
              </a:rPr>
              <a:t>Expressed behavior</a:t>
            </a:r>
          </a:p>
          <a:p>
            <a:r>
              <a:rPr lang="en-US" sz="2400" dirty="0" smtClean="0">
                <a:solidFill>
                  <a:srgbClr val="C136CF"/>
                </a:solidFill>
                <a:cs typeface="Chalkboard"/>
              </a:rPr>
              <a:t>Receptive Speech</a:t>
            </a:r>
          </a:p>
          <a:p>
            <a:r>
              <a:rPr lang="en-US" sz="2400" dirty="0" smtClean="0">
                <a:solidFill>
                  <a:srgbClr val="C136CF"/>
                </a:solidFill>
                <a:cs typeface="Chalkboard"/>
              </a:rPr>
              <a:t>Memory/Information retrieval</a:t>
            </a:r>
          </a:p>
        </p:txBody>
      </p:sp>
      <p:cxnSp>
        <p:nvCxnSpPr>
          <p:cNvPr id="15" name="Straight Arrow Connector 14"/>
          <p:cNvCxnSpPr/>
          <p:nvPr/>
        </p:nvCxnSpPr>
        <p:spPr>
          <a:xfrm flipV="1">
            <a:off x="4191000" y="4146664"/>
            <a:ext cx="3958167" cy="531170"/>
          </a:xfrm>
          <a:prstGeom prst="straightConnector1">
            <a:avLst/>
          </a:prstGeom>
          <a:ln w="5715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582834" y="3684999"/>
            <a:ext cx="886631" cy="461665"/>
          </a:xfrm>
          <a:prstGeom prst="rect">
            <a:avLst/>
          </a:prstGeom>
          <a:noFill/>
        </p:spPr>
        <p:txBody>
          <a:bodyPr wrap="none" rtlCol="0">
            <a:spAutoFit/>
          </a:bodyPr>
          <a:lstStyle/>
          <a:p>
            <a:r>
              <a:rPr lang="en-US" sz="2400" b="1" dirty="0" smtClean="0">
                <a:solidFill>
                  <a:srgbClr val="000000"/>
                </a:solidFill>
              </a:rPr>
              <a:t>Smell</a:t>
            </a:r>
            <a:endParaRPr lang="en-US" sz="2400" b="1" dirty="0">
              <a:solidFill>
                <a:srgbClr val="000000"/>
              </a:solidFill>
            </a:endParaRPr>
          </a:p>
        </p:txBody>
      </p:sp>
      <p:sp>
        <p:nvSpPr>
          <p:cNvPr id="21" name="TextBox 20"/>
          <p:cNvSpPr txBox="1"/>
          <p:nvPr/>
        </p:nvSpPr>
        <p:spPr>
          <a:xfrm>
            <a:off x="7460314" y="3310000"/>
            <a:ext cx="1181784" cy="461665"/>
          </a:xfrm>
          <a:prstGeom prst="rect">
            <a:avLst/>
          </a:prstGeom>
          <a:noFill/>
        </p:spPr>
        <p:txBody>
          <a:bodyPr wrap="none" rtlCol="0">
            <a:spAutoFit/>
          </a:bodyPr>
          <a:lstStyle/>
          <a:p>
            <a:r>
              <a:rPr lang="en-US" sz="2400" b="1" dirty="0" smtClean="0">
                <a:solidFill>
                  <a:srgbClr val="000000"/>
                </a:solidFill>
                <a:cs typeface="Chalkboard"/>
              </a:rPr>
              <a:t>Hearing</a:t>
            </a:r>
            <a:endParaRPr lang="en-US" sz="2400" b="1" dirty="0">
              <a:solidFill>
                <a:srgbClr val="000000"/>
              </a:solidFill>
              <a:cs typeface="Chalkboard"/>
            </a:endParaRPr>
          </a:p>
        </p:txBody>
      </p:sp>
      <p:sp>
        <p:nvSpPr>
          <p:cNvPr id="24" name="TextBox 23"/>
          <p:cNvSpPr txBox="1"/>
          <p:nvPr/>
        </p:nvSpPr>
        <p:spPr>
          <a:xfrm>
            <a:off x="9696601" y="4571999"/>
            <a:ext cx="1494597" cy="461665"/>
          </a:xfrm>
          <a:prstGeom prst="rect">
            <a:avLst/>
          </a:prstGeom>
          <a:noFill/>
        </p:spPr>
        <p:txBody>
          <a:bodyPr wrap="none" rtlCol="0">
            <a:spAutoFit/>
          </a:bodyPr>
          <a:lstStyle/>
          <a:p>
            <a:r>
              <a:rPr lang="en-US" sz="2400" dirty="0" smtClean="0">
                <a:solidFill>
                  <a:schemeClr val="accent6">
                    <a:lumMod val="75000"/>
                  </a:schemeClr>
                </a:solidFill>
                <a:latin typeface="Chalkboard"/>
                <a:cs typeface="Chalkboard"/>
              </a:rPr>
              <a:t>C</a:t>
            </a:r>
            <a:r>
              <a:rPr lang="en-US" sz="2000" dirty="0" smtClean="0">
                <a:solidFill>
                  <a:schemeClr val="accent6">
                    <a:lumMod val="75000"/>
                  </a:schemeClr>
                </a:solidFill>
                <a:latin typeface="Chalkboard"/>
                <a:cs typeface="Chalkboard"/>
              </a:rPr>
              <a:t>erebellum</a:t>
            </a:r>
            <a:endParaRPr lang="en-US" sz="2000" dirty="0">
              <a:solidFill>
                <a:schemeClr val="accent6">
                  <a:lumMod val="75000"/>
                </a:schemeClr>
              </a:solidFill>
              <a:latin typeface="Chalkboard"/>
              <a:cs typeface="Chalkboard"/>
            </a:endParaRPr>
          </a:p>
        </p:txBody>
      </p:sp>
    </p:spTree>
    <p:extLst>
      <p:ext uri="{BB962C8B-B14F-4D97-AF65-F5344CB8AC3E}">
        <p14:creationId xmlns:p14="http://schemas.microsoft.com/office/powerpoint/2010/main" val="37891579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15F"/>
                </a:solidFill>
                <a:latin typeface="Chalkboard"/>
                <a:cs typeface="Chalkboard"/>
              </a:rPr>
              <a:t>Parietal Lobe</a:t>
            </a:r>
            <a:endParaRPr lang="en-US" sz="4800" dirty="0">
              <a:solidFill>
                <a:srgbClr val="FFF15F"/>
              </a:solidFill>
              <a:latin typeface="Chalkboard"/>
              <a:cs typeface="Chalkboard"/>
            </a:endParaRPr>
          </a:p>
        </p:txBody>
      </p:sp>
      <p:pic>
        <p:nvPicPr>
          <p:cNvPr id="3" name="Picture 2"/>
          <p:cNvPicPr>
            <a:picLocks noChangeAspect="1"/>
          </p:cNvPicPr>
          <p:nvPr/>
        </p:nvPicPr>
        <p:blipFill>
          <a:blip r:embed="rId3"/>
          <a:stretch>
            <a:fillRect/>
          </a:stretch>
        </p:blipFill>
        <p:spPr>
          <a:xfrm>
            <a:off x="-1904860" y="2256366"/>
            <a:ext cx="6794359" cy="4601634"/>
          </a:xfrm>
          <a:prstGeom prst="rect">
            <a:avLst/>
          </a:prstGeom>
        </p:spPr>
      </p:pic>
      <p:sp>
        <p:nvSpPr>
          <p:cNvPr id="4" name="TextBox 3"/>
          <p:cNvSpPr txBox="1"/>
          <p:nvPr/>
        </p:nvSpPr>
        <p:spPr>
          <a:xfrm>
            <a:off x="4889498" y="1981200"/>
            <a:ext cx="4044647" cy="2308324"/>
          </a:xfrm>
          <a:prstGeom prst="rect">
            <a:avLst/>
          </a:prstGeom>
          <a:noFill/>
        </p:spPr>
        <p:txBody>
          <a:bodyPr wrap="none" rtlCol="0">
            <a:spAutoFit/>
          </a:bodyPr>
          <a:lstStyle/>
          <a:p>
            <a:r>
              <a:rPr lang="en-US" sz="2400" dirty="0" smtClean="0">
                <a:solidFill>
                  <a:srgbClr val="FFF15F"/>
                </a:solidFill>
              </a:rPr>
              <a:t>Processing sensory input</a:t>
            </a:r>
          </a:p>
          <a:p>
            <a:r>
              <a:rPr lang="en-US" sz="2400" dirty="0" smtClean="0">
                <a:solidFill>
                  <a:srgbClr val="FFF15F"/>
                </a:solidFill>
              </a:rPr>
              <a:t>Sensory discrimination</a:t>
            </a:r>
          </a:p>
          <a:p>
            <a:r>
              <a:rPr lang="en-US" sz="2400" dirty="0" smtClean="0">
                <a:solidFill>
                  <a:srgbClr val="FFF15F"/>
                </a:solidFill>
              </a:rPr>
              <a:t>Integrates sensory information </a:t>
            </a:r>
          </a:p>
          <a:p>
            <a:r>
              <a:rPr lang="en-US" sz="2400" dirty="0">
                <a:solidFill>
                  <a:srgbClr val="FFF15F"/>
                </a:solidFill>
              </a:rPr>
              <a:t> </a:t>
            </a:r>
            <a:r>
              <a:rPr lang="en-US" sz="2400" dirty="0" smtClean="0">
                <a:solidFill>
                  <a:srgbClr val="FFF15F"/>
                </a:solidFill>
              </a:rPr>
              <a:t> from different modalities</a:t>
            </a:r>
          </a:p>
          <a:p>
            <a:r>
              <a:rPr lang="en-US" sz="2400" dirty="0" smtClean="0">
                <a:solidFill>
                  <a:srgbClr val="FFF15F"/>
                </a:solidFill>
              </a:rPr>
              <a:t>Body orientation</a:t>
            </a:r>
          </a:p>
          <a:p>
            <a:r>
              <a:rPr lang="en-US" sz="2400" dirty="0" smtClean="0">
                <a:solidFill>
                  <a:srgbClr val="FFF15F"/>
                </a:solidFill>
              </a:rPr>
              <a:t>Navigation</a:t>
            </a:r>
          </a:p>
        </p:txBody>
      </p:sp>
      <p:sp>
        <p:nvSpPr>
          <p:cNvPr id="5" name="TextBox 4"/>
          <p:cNvSpPr txBox="1"/>
          <p:nvPr/>
        </p:nvSpPr>
        <p:spPr>
          <a:xfrm>
            <a:off x="3169031" y="5714999"/>
            <a:ext cx="1494597" cy="461665"/>
          </a:xfrm>
          <a:prstGeom prst="rect">
            <a:avLst/>
          </a:prstGeom>
          <a:noFill/>
        </p:spPr>
        <p:txBody>
          <a:bodyPr wrap="none" rtlCol="0">
            <a:spAutoFit/>
          </a:bodyPr>
          <a:lstStyle/>
          <a:p>
            <a:r>
              <a:rPr lang="en-US" sz="2400" dirty="0" smtClean="0">
                <a:solidFill>
                  <a:schemeClr val="accent6">
                    <a:lumMod val="75000"/>
                  </a:schemeClr>
                </a:solidFill>
                <a:latin typeface="Chalkboard"/>
                <a:cs typeface="Chalkboard"/>
              </a:rPr>
              <a:t>C</a:t>
            </a:r>
            <a:r>
              <a:rPr lang="en-US" sz="2000" dirty="0" smtClean="0">
                <a:solidFill>
                  <a:schemeClr val="accent6">
                    <a:lumMod val="75000"/>
                  </a:schemeClr>
                </a:solidFill>
                <a:latin typeface="Chalkboard"/>
                <a:cs typeface="Chalkboard"/>
              </a:rPr>
              <a:t>erebellum</a:t>
            </a:r>
            <a:endParaRPr lang="en-US" sz="2000" dirty="0">
              <a:solidFill>
                <a:schemeClr val="accent6">
                  <a:lumMod val="75000"/>
                </a:schemeClr>
              </a:solidFill>
              <a:latin typeface="Chalkboard"/>
              <a:cs typeface="Chalkboard"/>
            </a:endParaRPr>
          </a:p>
        </p:txBody>
      </p:sp>
    </p:spTree>
    <p:extLst>
      <p:ext uri="{BB962C8B-B14F-4D97-AF65-F5344CB8AC3E}">
        <p14:creationId xmlns:p14="http://schemas.microsoft.com/office/powerpoint/2010/main" val="6404126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p:txBody>
          <a:bodyPr/>
          <a:lstStyle/>
          <a:p>
            <a:r>
              <a:rPr lang="en-US" dirty="0" smtClean="0"/>
              <a:t>Sensory input</a:t>
            </a:r>
          </a:p>
          <a:p>
            <a:r>
              <a:rPr lang="en-US" dirty="0" smtClean="0"/>
              <a:t>Integration</a:t>
            </a:r>
          </a:p>
          <a:p>
            <a:r>
              <a:rPr lang="en-US" dirty="0" smtClean="0"/>
              <a:t>Homeostasis</a:t>
            </a:r>
          </a:p>
          <a:p>
            <a:r>
              <a:rPr lang="en-US" dirty="0" smtClean="0"/>
              <a:t>Mental activity</a:t>
            </a:r>
          </a:p>
          <a:p>
            <a:r>
              <a:rPr lang="en-US" dirty="0" smtClean="0"/>
              <a:t>Control of muscles and glands</a:t>
            </a:r>
          </a:p>
          <a:p>
            <a:pPr marL="0" indent="0">
              <a:buNone/>
            </a:pPr>
            <a:endParaRPr lang="en-US" dirty="0"/>
          </a:p>
        </p:txBody>
      </p:sp>
    </p:spTree>
    <p:extLst>
      <p:ext uri="{BB962C8B-B14F-4D97-AF65-F5344CB8AC3E}">
        <p14:creationId xmlns:p14="http://schemas.microsoft.com/office/powerpoint/2010/main" val="43074217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32B9A5"/>
                </a:solidFill>
                <a:latin typeface="Chalkboard"/>
                <a:cs typeface="Chalkboard"/>
              </a:rPr>
              <a:t>Occipital Lobe</a:t>
            </a:r>
            <a:endParaRPr lang="en-US" sz="4800" dirty="0">
              <a:solidFill>
                <a:srgbClr val="32B9A5"/>
              </a:solidFill>
              <a:latin typeface="Chalkboard"/>
              <a:cs typeface="Chalkboard"/>
            </a:endParaRPr>
          </a:p>
        </p:txBody>
      </p:sp>
      <p:pic>
        <p:nvPicPr>
          <p:cNvPr id="3" name="Picture 2"/>
          <p:cNvPicPr>
            <a:picLocks noChangeAspect="1"/>
          </p:cNvPicPr>
          <p:nvPr/>
        </p:nvPicPr>
        <p:blipFill>
          <a:blip r:embed="rId2"/>
          <a:stretch>
            <a:fillRect/>
          </a:stretch>
        </p:blipFill>
        <p:spPr>
          <a:xfrm>
            <a:off x="-2939980" y="1813252"/>
            <a:ext cx="6792313" cy="4600248"/>
          </a:xfrm>
          <a:prstGeom prst="rect">
            <a:avLst/>
          </a:prstGeom>
        </p:spPr>
      </p:pic>
      <p:sp>
        <p:nvSpPr>
          <p:cNvPr id="4" name="TextBox 3"/>
          <p:cNvSpPr txBox="1"/>
          <p:nvPr/>
        </p:nvSpPr>
        <p:spPr>
          <a:xfrm>
            <a:off x="4451158" y="2171003"/>
            <a:ext cx="3956857" cy="1384995"/>
          </a:xfrm>
          <a:prstGeom prst="rect">
            <a:avLst/>
          </a:prstGeom>
          <a:noFill/>
        </p:spPr>
        <p:txBody>
          <a:bodyPr wrap="none" rtlCol="0">
            <a:spAutoFit/>
          </a:bodyPr>
          <a:lstStyle/>
          <a:p>
            <a:r>
              <a:rPr lang="en-US" sz="2800" dirty="0">
                <a:solidFill>
                  <a:srgbClr val="32B9A5"/>
                </a:solidFill>
                <a:cs typeface="Chalkboard"/>
              </a:rPr>
              <a:t>Reception and perception </a:t>
            </a:r>
            <a:endParaRPr lang="en-US" sz="2800" dirty="0" smtClean="0">
              <a:solidFill>
                <a:srgbClr val="32B9A5"/>
              </a:solidFill>
              <a:cs typeface="Chalkboard"/>
            </a:endParaRPr>
          </a:p>
          <a:p>
            <a:r>
              <a:rPr lang="en-US" sz="2800" dirty="0" smtClean="0">
                <a:solidFill>
                  <a:srgbClr val="32B9A5"/>
                </a:solidFill>
                <a:cs typeface="Chalkboard"/>
              </a:rPr>
              <a:t>   of </a:t>
            </a:r>
            <a:r>
              <a:rPr lang="en-US" sz="2800" dirty="0">
                <a:solidFill>
                  <a:srgbClr val="32B9A5"/>
                </a:solidFill>
                <a:cs typeface="Chalkboard"/>
              </a:rPr>
              <a:t>visual input</a:t>
            </a:r>
          </a:p>
          <a:p>
            <a:endParaRPr lang="en-US" sz="2800" dirty="0">
              <a:solidFill>
                <a:srgbClr val="278E7E"/>
              </a:solidFill>
              <a:latin typeface="Chalkboard"/>
              <a:cs typeface="Chalkboard"/>
            </a:endParaRPr>
          </a:p>
        </p:txBody>
      </p:sp>
      <p:sp>
        <p:nvSpPr>
          <p:cNvPr id="5" name="TextBox 4"/>
          <p:cNvSpPr txBox="1"/>
          <p:nvPr/>
        </p:nvSpPr>
        <p:spPr>
          <a:xfrm>
            <a:off x="2153032" y="5077153"/>
            <a:ext cx="1494597" cy="461665"/>
          </a:xfrm>
          <a:prstGeom prst="rect">
            <a:avLst/>
          </a:prstGeom>
          <a:noFill/>
        </p:spPr>
        <p:txBody>
          <a:bodyPr wrap="none" rtlCol="0">
            <a:spAutoFit/>
          </a:bodyPr>
          <a:lstStyle/>
          <a:p>
            <a:r>
              <a:rPr lang="en-US" sz="2400" dirty="0" smtClean="0">
                <a:solidFill>
                  <a:schemeClr val="accent6">
                    <a:lumMod val="75000"/>
                  </a:schemeClr>
                </a:solidFill>
                <a:latin typeface="Chalkboard"/>
                <a:cs typeface="Chalkboard"/>
              </a:rPr>
              <a:t>C</a:t>
            </a:r>
            <a:r>
              <a:rPr lang="en-US" sz="2000" dirty="0" smtClean="0">
                <a:solidFill>
                  <a:schemeClr val="accent6">
                    <a:lumMod val="75000"/>
                  </a:schemeClr>
                </a:solidFill>
                <a:latin typeface="Chalkboard"/>
                <a:cs typeface="Chalkboard"/>
              </a:rPr>
              <a:t>erebellum</a:t>
            </a:r>
            <a:endParaRPr lang="en-US" sz="2000" dirty="0">
              <a:solidFill>
                <a:schemeClr val="accent6">
                  <a:lumMod val="75000"/>
                </a:schemeClr>
              </a:solidFill>
              <a:latin typeface="Chalkboard"/>
              <a:cs typeface="Chalkboard"/>
            </a:endParaRPr>
          </a:p>
        </p:txBody>
      </p:sp>
    </p:spTree>
    <p:extLst>
      <p:ext uri="{BB962C8B-B14F-4D97-AF65-F5344CB8AC3E}">
        <p14:creationId xmlns:p14="http://schemas.microsoft.com/office/powerpoint/2010/main" val="35750989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6">
                    <a:lumMod val="75000"/>
                  </a:schemeClr>
                </a:solidFill>
                <a:latin typeface="Chalkboard"/>
                <a:cs typeface="Chalkboard"/>
              </a:rPr>
              <a:t>Cerebellum</a:t>
            </a:r>
            <a:endParaRPr lang="en-US" sz="4800" dirty="0">
              <a:solidFill>
                <a:schemeClr val="accent6">
                  <a:lumMod val="75000"/>
                </a:schemeClr>
              </a:solidFill>
              <a:latin typeface="Chalkboard"/>
              <a:cs typeface="Chalkboard"/>
            </a:endParaRPr>
          </a:p>
        </p:txBody>
      </p:sp>
      <p:pic>
        <p:nvPicPr>
          <p:cNvPr id="3" name="Picture 2"/>
          <p:cNvPicPr>
            <a:picLocks noChangeAspect="1"/>
          </p:cNvPicPr>
          <p:nvPr/>
        </p:nvPicPr>
        <p:blipFill>
          <a:blip r:embed="rId3"/>
          <a:stretch>
            <a:fillRect/>
          </a:stretch>
        </p:blipFill>
        <p:spPr>
          <a:xfrm>
            <a:off x="-1714360" y="1121304"/>
            <a:ext cx="6794359" cy="4601634"/>
          </a:xfrm>
          <a:prstGeom prst="rect">
            <a:avLst/>
          </a:prstGeom>
        </p:spPr>
      </p:pic>
      <p:sp>
        <p:nvSpPr>
          <p:cNvPr id="4" name="TextBox 3"/>
          <p:cNvSpPr txBox="1"/>
          <p:nvPr/>
        </p:nvSpPr>
        <p:spPr>
          <a:xfrm>
            <a:off x="3317198" y="4571999"/>
            <a:ext cx="1494597" cy="461665"/>
          </a:xfrm>
          <a:prstGeom prst="rect">
            <a:avLst/>
          </a:prstGeom>
          <a:noFill/>
        </p:spPr>
        <p:txBody>
          <a:bodyPr wrap="none" rtlCol="0">
            <a:spAutoFit/>
          </a:bodyPr>
          <a:lstStyle/>
          <a:p>
            <a:r>
              <a:rPr lang="en-US" sz="2400" dirty="0" smtClean="0">
                <a:solidFill>
                  <a:schemeClr val="accent6">
                    <a:lumMod val="75000"/>
                  </a:schemeClr>
                </a:solidFill>
                <a:latin typeface="Chalkboard"/>
                <a:cs typeface="Chalkboard"/>
              </a:rPr>
              <a:t>C</a:t>
            </a:r>
            <a:r>
              <a:rPr lang="en-US" sz="2000" dirty="0" smtClean="0">
                <a:solidFill>
                  <a:schemeClr val="accent6">
                    <a:lumMod val="75000"/>
                  </a:schemeClr>
                </a:solidFill>
                <a:latin typeface="Chalkboard"/>
                <a:cs typeface="Chalkboard"/>
              </a:rPr>
              <a:t>erebellum</a:t>
            </a:r>
            <a:endParaRPr lang="en-US" sz="2000" dirty="0">
              <a:solidFill>
                <a:schemeClr val="accent6">
                  <a:lumMod val="75000"/>
                </a:schemeClr>
              </a:solidFill>
              <a:latin typeface="Chalkboard"/>
              <a:cs typeface="Chalkboard"/>
            </a:endParaRPr>
          </a:p>
        </p:txBody>
      </p:sp>
      <p:sp>
        <p:nvSpPr>
          <p:cNvPr id="6" name="Rectangle 5"/>
          <p:cNvSpPr/>
          <p:nvPr/>
        </p:nvSpPr>
        <p:spPr>
          <a:xfrm>
            <a:off x="4388462" y="4914601"/>
            <a:ext cx="4755538" cy="1815882"/>
          </a:xfrm>
          <a:prstGeom prst="rect">
            <a:avLst/>
          </a:prstGeom>
        </p:spPr>
        <p:txBody>
          <a:bodyPr wrap="square">
            <a:spAutoFit/>
          </a:bodyPr>
          <a:lstStyle/>
          <a:p>
            <a:r>
              <a:rPr lang="en-US" sz="2800" dirty="0" smtClean="0">
                <a:solidFill>
                  <a:schemeClr val="accent6">
                    <a:lumMod val="75000"/>
                  </a:schemeClr>
                </a:solidFill>
              </a:rPr>
              <a:t>Balance</a:t>
            </a:r>
            <a:endParaRPr lang="en-US" sz="2800" dirty="0">
              <a:solidFill>
                <a:schemeClr val="accent6">
                  <a:lumMod val="75000"/>
                </a:schemeClr>
              </a:solidFill>
            </a:endParaRPr>
          </a:p>
          <a:p>
            <a:r>
              <a:rPr lang="en-US" sz="2800" dirty="0">
                <a:solidFill>
                  <a:schemeClr val="accent6">
                    <a:lumMod val="75000"/>
                  </a:schemeClr>
                </a:solidFill>
              </a:rPr>
              <a:t>M</a:t>
            </a:r>
            <a:r>
              <a:rPr lang="en-US" sz="2800" dirty="0" smtClean="0">
                <a:solidFill>
                  <a:schemeClr val="accent6">
                    <a:lumMod val="75000"/>
                  </a:schemeClr>
                </a:solidFill>
              </a:rPr>
              <a:t>aintenance </a:t>
            </a:r>
            <a:r>
              <a:rPr lang="en-US" sz="2800" dirty="0">
                <a:solidFill>
                  <a:schemeClr val="accent6">
                    <a:lumMod val="75000"/>
                  </a:schemeClr>
                </a:solidFill>
              </a:rPr>
              <a:t>of muscle </a:t>
            </a:r>
            <a:r>
              <a:rPr lang="en-US" sz="2800" dirty="0" smtClean="0">
                <a:solidFill>
                  <a:schemeClr val="accent6">
                    <a:lumMod val="75000"/>
                  </a:schemeClr>
                </a:solidFill>
              </a:rPr>
              <a:t>tone</a:t>
            </a:r>
          </a:p>
          <a:p>
            <a:r>
              <a:rPr lang="en-US" sz="2800" dirty="0" smtClean="0">
                <a:solidFill>
                  <a:schemeClr val="accent6">
                    <a:lumMod val="75000"/>
                  </a:schemeClr>
                </a:solidFill>
              </a:rPr>
              <a:t>Coordination </a:t>
            </a:r>
            <a:r>
              <a:rPr lang="en-US" sz="2800" dirty="0">
                <a:solidFill>
                  <a:schemeClr val="accent6">
                    <a:lumMod val="75000"/>
                  </a:schemeClr>
                </a:solidFill>
              </a:rPr>
              <a:t>of fine motor </a:t>
            </a:r>
            <a:r>
              <a:rPr lang="en-US" sz="2800" dirty="0" smtClean="0">
                <a:solidFill>
                  <a:schemeClr val="accent6">
                    <a:lumMod val="75000"/>
                  </a:schemeClr>
                </a:solidFill>
              </a:rPr>
              <a:t>    movement</a:t>
            </a:r>
            <a:endParaRPr lang="en-US" sz="2800" dirty="0">
              <a:solidFill>
                <a:schemeClr val="accent6">
                  <a:lumMod val="75000"/>
                </a:schemeClr>
              </a:solidFill>
            </a:endParaRPr>
          </a:p>
        </p:txBody>
      </p:sp>
    </p:spTree>
    <p:extLst>
      <p:ext uri="{BB962C8B-B14F-4D97-AF65-F5344CB8AC3E}">
        <p14:creationId xmlns:p14="http://schemas.microsoft.com/office/powerpoint/2010/main" val="1059866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sz="4800" dirty="0" smtClean="0">
                <a:solidFill>
                  <a:schemeClr val="accent6">
                    <a:lumMod val="60000"/>
                    <a:lumOff val="40000"/>
                  </a:schemeClr>
                </a:solidFill>
                <a:latin typeface="Chalkboard"/>
                <a:cs typeface="Chalkboard"/>
              </a:rPr>
              <a:t>Brain Stem</a:t>
            </a:r>
            <a:endParaRPr lang="en-US" sz="4800" dirty="0">
              <a:solidFill>
                <a:schemeClr val="accent6">
                  <a:lumMod val="60000"/>
                  <a:lumOff val="40000"/>
                </a:schemeClr>
              </a:solidFill>
              <a:latin typeface="Chalkboard"/>
              <a:cs typeface="Chalkboard"/>
            </a:endParaRPr>
          </a:p>
        </p:txBody>
      </p:sp>
      <p:pic>
        <p:nvPicPr>
          <p:cNvPr id="3" name="Picture 2"/>
          <p:cNvPicPr>
            <a:picLocks noChangeAspect="1"/>
          </p:cNvPicPr>
          <p:nvPr/>
        </p:nvPicPr>
        <p:blipFill>
          <a:blip r:embed="rId2"/>
          <a:stretch>
            <a:fillRect/>
          </a:stretch>
        </p:blipFill>
        <p:spPr>
          <a:xfrm>
            <a:off x="-2296372" y="1417637"/>
            <a:ext cx="6501362" cy="4403195"/>
          </a:xfrm>
          <a:prstGeom prst="rect">
            <a:avLst/>
          </a:prstGeom>
        </p:spPr>
      </p:pic>
      <p:cxnSp>
        <p:nvCxnSpPr>
          <p:cNvPr id="5" name="Straight Arrow Connector 4"/>
          <p:cNvCxnSpPr/>
          <p:nvPr/>
        </p:nvCxnSpPr>
        <p:spPr>
          <a:xfrm flipH="1" flipV="1">
            <a:off x="1735667" y="5672668"/>
            <a:ext cx="740834" cy="486832"/>
          </a:xfrm>
          <a:prstGeom prst="straightConnector1">
            <a:avLst/>
          </a:prstGeom>
          <a:ln w="57150" cmpd="sng">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302003" y="3418344"/>
            <a:ext cx="5431144" cy="3046988"/>
          </a:xfrm>
          <a:prstGeom prst="rect">
            <a:avLst/>
          </a:prstGeom>
          <a:noFill/>
        </p:spPr>
        <p:txBody>
          <a:bodyPr wrap="none" rtlCol="0">
            <a:spAutoFit/>
          </a:bodyPr>
          <a:lstStyle/>
          <a:p>
            <a:r>
              <a:rPr lang="en-US" sz="2400" dirty="0" smtClean="0">
                <a:solidFill>
                  <a:srgbClr val="FAC090"/>
                </a:solidFill>
              </a:rPr>
              <a:t>Heart rate</a:t>
            </a:r>
          </a:p>
          <a:p>
            <a:r>
              <a:rPr lang="en-US" sz="2400" dirty="0" smtClean="0">
                <a:solidFill>
                  <a:srgbClr val="FAC090"/>
                </a:solidFill>
              </a:rPr>
              <a:t>Breathing</a:t>
            </a:r>
          </a:p>
          <a:p>
            <a:r>
              <a:rPr lang="en-US" sz="2400" dirty="0" smtClean="0">
                <a:solidFill>
                  <a:srgbClr val="FAC090"/>
                </a:solidFill>
              </a:rPr>
              <a:t>Swallowing, vomiting, coughing, sneezing,</a:t>
            </a:r>
          </a:p>
          <a:p>
            <a:r>
              <a:rPr lang="en-US" sz="2400" dirty="0" smtClean="0">
                <a:solidFill>
                  <a:srgbClr val="FAC090"/>
                </a:solidFill>
              </a:rPr>
              <a:t>Balance and coordination</a:t>
            </a:r>
          </a:p>
          <a:p>
            <a:r>
              <a:rPr lang="en-US" sz="2400" dirty="0" smtClean="0">
                <a:solidFill>
                  <a:srgbClr val="FAC090"/>
                </a:solidFill>
              </a:rPr>
              <a:t>Salivation and chewing</a:t>
            </a:r>
          </a:p>
          <a:p>
            <a:r>
              <a:rPr lang="en-US" sz="2400" dirty="0" smtClean="0">
                <a:solidFill>
                  <a:srgbClr val="FAC090"/>
                </a:solidFill>
              </a:rPr>
              <a:t>Visual reflexes</a:t>
            </a:r>
          </a:p>
          <a:p>
            <a:r>
              <a:rPr lang="en-US" sz="2400" dirty="0" smtClean="0">
                <a:solidFill>
                  <a:srgbClr val="FAC090"/>
                </a:solidFill>
              </a:rPr>
              <a:t>Regulation of general body movements </a:t>
            </a:r>
          </a:p>
          <a:p>
            <a:r>
              <a:rPr lang="en-US" sz="2400" dirty="0" smtClean="0">
                <a:solidFill>
                  <a:srgbClr val="FAC090"/>
                </a:solidFill>
              </a:rPr>
              <a:t>Sleep/wake cycle</a:t>
            </a:r>
          </a:p>
        </p:txBody>
      </p:sp>
    </p:spTree>
    <p:extLst>
      <p:ext uri="{BB962C8B-B14F-4D97-AF65-F5344CB8AC3E}">
        <p14:creationId xmlns:p14="http://schemas.microsoft.com/office/powerpoint/2010/main" val="13582572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10001" y="1195898"/>
            <a:ext cx="4699000" cy="5281102"/>
          </a:xfrm>
          <a:prstGeom prst="rect">
            <a:avLst/>
          </a:prstGeom>
        </p:spPr>
      </p:pic>
      <p:sp>
        <p:nvSpPr>
          <p:cNvPr id="6" name="Title 5"/>
          <p:cNvSpPr>
            <a:spLocks noGrp="1"/>
          </p:cNvSpPr>
          <p:nvPr>
            <p:ph type="title"/>
          </p:nvPr>
        </p:nvSpPr>
        <p:spPr/>
        <p:txBody>
          <a:bodyPr/>
          <a:lstStyle/>
          <a:p>
            <a:pPr algn="l"/>
            <a:r>
              <a:rPr lang="en-US" dirty="0" smtClean="0">
                <a:latin typeface="Chalkboard"/>
                <a:cs typeface="Chalkboard"/>
              </a:rPr>
              <a:t>Limbic System</a:t>
            </a:r>
            <a:endParaRPr lang="en-US" dirty="0">
              <a:latin typeface="Chalkboard"/>
              <a:cs typeface="Chalkboard"/>
            </a:endParaRPr>
          </a:p>
        </p:txBody>
      </p:sp>
      <p:sp>
        <p:nvSpPr>
          <p:cNvPr id="7" name="TextBox 6"/>
          <p:cNvSpPr txBox="1"/>
          <p:nvPr/>
        </p:nvSpPr>
        <p:spPr>
          <a:xfrm>
            <a:off x="571500" y="2032000"/>
            <a:ext cx="2749471" cy="2677656"/>
          </a:xfrm>
          <a:prstGeom prst="rect">
            <a:avLst/>
          </a:prstGeom>
          <a:noFill/>
        </p:spPr>
        <p:txBody>
          <a:bodyPr wrap="none" rtlCol="0">
            <a:spAutoFit/>
          </a:bodyPr>
          <a:lstStyle/>
          <a:p>
            <a:r>
              <a:rPr lang="en-US" sz="2800" dirty="0" err="1" smtClean="0"/>
              <a:t>Dienchephalon</a:t>
            </a:r>
            <a:endParaRPr lang="en-US" sz="2800" dirty="0" smtClean="0"/>
          </a:p>
          <a:p>
            <a:pPr marL="457200" indent="-457200">
              <a:buFont typeface="Arial"/>
              <a:buChar char="•"/>
            </a:pPr>
            <a:r>
              <a:rPr lang="en-US" sz="2800" dirty="0" smtClean="0"/>
              <a:t>Thalamus</a:t>
            </a:r>
          </a:p>
          <a:p>
            <a:pPr marL="457200" indent="-457200">
              <a:buFont typeface="Arial"/>
              <a:buChar char="•"/>
            </a:pPr>
            <a:r>
              <a:rPr lang="en-US" sz="2800" dirty="0" smtClean="0"/>
              <a:t>Hypothalamus</a:t>
            </a:r>
            <a:endParaRPr lang="en-US" sz="2800" dirty="0"/>
          </a:p>
          <a:p>
            <a:r>
              <a:rPr lang="en-US" sz="2800" dirty="0" smtClean="0"/>
              <a:t>Amygdala</a:t>
            </a:r>
          </a:p>
          <a:p>
            <a:r>
              <a:rPr lang="en-US" sz="2800" dirty="0" smtClean="0"/>
              <a:t>Hippocampus</a:t>
            </a:r>
          </a:p>
          <a:p>
            <a:r>
              <a:rPr lang="en-US" sz="2800" dirty="0" smtClean="0"/>
              <a:t>Cingulate </a:t>
            </a:r>
            <a:r>
              <a:rPr lang="en-US" sz="2800" dirty="0" err="1"/>
              <a:t>G</a:t>
            </a:r>
            <a:r>
              <a:rPr lang="en-US" sz="2800" dirty="0" err="1" smtClean="0"/>
              <a:t>yrus</a:t>
            </a:r>
            <a:endParaRPr lang="en-US" sz="2800" dirty="0" smtClean="0"/>
          </a:p>
        </p:txBody>
      </p:sp>
      <p:cxnSp>
        <p:nvCxnSpPr>
          <p:cNvPr id="9" name="Straight Arrow Connector 8"/>
          <p:cNvCxnSpPr/>
          <p:nvPr/>
        </p:nvCxnSpPr>
        <p:spPr>
          <a:xfrm flipV="1">
            <a:off x="2751667" y="3048001"/>
            <a:ext cx="3344333" cy="2053166"/>
          </a:xfrm>
          <a:prstGeom prst="straightConnector1">
            <a:avLst/>
          </a:prstGeom>
          <a:ln w="571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54000" y="5095220"/>
            <a:ext cx="4343106" cy="523220"/>
          </a:xfrm>
          <a:prstGeom prst="rect">
            <a:avLst/>
          </a:prstGeom>
          <a:noFill/>
        </p:spPr>
        <p:txBody>
          <a:bodyPr wrap="none" rtlCol="0">
            <a:spAutoFit/>
          </a:bodyPr>
          <a:lstStyle/>
          <a:p>
            <a:r>
              <a:rPr lang="en-US" sz="2800" dirty="0" smtClean="0">
                <a:solidFill>
                  <a:srgbClr val="0000FF"/>
                </a:solidFill>
              </a:rPr>
              <a:t>Ventromedial hypothalamus</a:t>
            </a:r>
            <a:endParaRPr lang="en-US" sz="2800" dirty="0">
              <a:solidFill>
                <a:srgbClr val="0000FF"/>
              </a:solidFill>
            </a:endParaRPr>
          </a:p>
        </p:txBody>
      </p:sp>
    </p:spTree>
    <p:extLst>
      <p:ext uri="{BB962C8B-B14F-4D97-AF65-F5344CB8AC3E}">
        <p14:creationId xmlns:p14="http://schemas.microsoft.com/office/powerpoint/2010/main" val="329857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19400" y="1905000"/>
            <a:ext cx="3492500" cy="3048000"/>
          </a:xfrm>
          <a:prstGeom prst="rect">
            <a:avLst/>
          </a:prstGeom>
        </p:spPr>
      </p:pic>
      <p:sp>
        <p:nvSpPr>
          <p:cNvPr id="5" name="Title 4"/>
          <p:cNvSpPr>
            <a:spLocks noGrp="1"/>
          </p:cNvSpPr>
          <p:nvPr>
            <p:ph type="title"/>
          </p:nvPr>
        </p:nvSpPr>
        <p:spPr/>
        <p:txBody>
          <a:bodyPr>
            <a:normAutofit fontScale="90000"/>
          </a:bodyPr>
          <a:lstStyle/>
          <a:p>
            <a:r>
              <a:rPr lang="en-US" dirty="0" smtClean="0">
                <a:solidFill>
                  <a:schemeClr val="bg1"/>
                </a:solidFill>
              </a:rPr>
              <a:t>Damage to Ventromedial </a:t>
            </a:r>
            <a:r>
              <a:rPr lang="en-US" dirty="0">
                <a:solidFill>
                  <a:schemeClr val="bg1"/>
                </a:solidFill>
              </a:rPr>
              <a:t>H</a:t>
            </a:r>
            <a:r>
              <a:rPr lang="en-US" dirty="0" smtClean="0">
                <a:solidFill>
                  <a:schemeClr val="bg1"/>
                </a:solidFill>
              </a:rPr>
              <a:t>ypothalamus</a:t>
            </a:r>
            <a:endParaRPr lang="en-US" dirty="0">
              <a:solidFill>
                <a:schemeClr val="bg1"/>
              </a:solidFill>
            </a:endParaRPr>
          </a:p>
        </p:txBody>
      </p:sp>
    </p:spTree>
    <p:extLst>
      <p:ext uri="{BB962C8B-B14F-4D97-AF65-F5344CB8AC3E}">
        <p14:creationId xmlns:p14="http://schemas.microsoft.com/office/powerpoint/2010/main" val="351807312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89267993"/>
              </p:ext>
            </p:extLst>
          </p:nvPr>
        </p:nvGraphicFramePr>
        <p:xfrm>
          <a:off x="587642" y="1397000"/>
          <a:ext cx="8094300" cy="5577840"/>
        </p:xfrm>
        <a:graphic>
          <a:graphicData uri="http://schemas.openxmlformats.org/drawingml/2006/table">
            <a:tbl>
              <a:tblPr firstRow="1" bandRow="1">
                <a:tableStyleId>{2D5ABB26-0587-4C30-8999-92F81FD0307C}</a:tableStyleId>
              </a:tblPr>
              <a:tblGrid>
                <a:gridCol w="2217877"/>
                <a:gridCol w="5876423"/>
              </a:tblGrid>
              <a:tr h="370840">
                <a:tc>
                  <a:txBody>
                    <a:bodyPr/>
                    <a:lstStyle/>
                    <a:p>
                      <a:r>
                        <a:rPr lang="en-US" sz="2400" dirty="0" smtClean="0"/>
                        <a:t>Thalamus</a:t>
                      </a:r>
                      <a:endParaRPr lang="en-US" sz="2400" dirty="0"/>
                    </a:p>
                  </a:txBody>
                  <a:tcPr/>
                </a:tc>
                <a:tc>
                  <a:txBody>
                    <a:bodyPr/>
                    <a:lstStyle/>
                    <a:p>
                      <a:r>
                        <a:rPr lang="en-US" sz="2400" dirty="0" smtClean="0"/>
                        <a:t>All</a:t>
                      </a:r>
                      <a:r>
                        <a:rPr lang="en-US" sz="2400" baseline="0" dirty="0" smtClean="0"/>
                        <a:t> sensations (except smell) go through this first (relay station) </a:t>
                      </a:r>
                      <a:r>
                        <a:rPr lang="en-US" sz="2400" baseline="0" dirty="0" smtClean="0">
                          <a:sym typeface="Wingdings"/>
                        </a:rPr>
                        <a:t> cerebral cortex</a:t>
                      </a:r>
                      <a:endParaRPr lang="en-US" sz="2400" dirty="0"/>
                    </a:p>
                  </a:txBody>
                  <a:tcPr/>
                </a:tc>
              </a:tr>
              <a:tr h="370840">
                <a:tc>
                  <a:txBody>
                    <a:bodyPr/>
                    <a:lstStyle/>
                    <a:p>
                      <a:r>
                        <a:rPr lang="en-US" sz="2400" dirty="0" smtClean="0"/>
                        <a:t>Hypothalamus</a:t>
                      </a:r>
                      <a:endParaRPr lang="en-US" sz="2400" dirty="0"/>
                    </a:p>
                  </a:txBody>
                  <a:tcPr/>
                </a:tc>
                <a:tc>
                  <a:txBody>
                    <a:bodyPr/>
                    <a:lstStyle/>
                    <a:p>
                      <a:r>
                        <a:rPr lang="en-US" sz="2400" dirty="0" smtClean="0"/>
                        <a:t>Homeostasis, emotion, thirst, hunger, circadian rhythms, and control of the autonomic nervous system.</a:t>
                      </a:r>
                      <a:r>
                        <a:rPr lang="en-US" sz="2400" baseline="0" dirty="0" smtClean="0"/>
                        <a:t>  Controls pituitary gland (growth, bonding, water balance).</a:t>
                      </a:r>
                      <a:endParaRPr lang="en-US" sz="2400" dirty="0"/>
                    </a:p>
                  </a:txBody>
                  <a:tcPr/>
                </a:tc>
              </a:tr>
              <a:tr h="370840">
                <a:tc>
                  <a:txBody>
                    <a:bodyPr/>
                    <a:lstStyle/>
                    <a:p>
                      <a:r>
                        <a:rPr lang="en-US" sz="2400" dirty="0" smtClean="0"/>
                        <a:t>Amygdala</a:t>
                      </a:r>
                      <a:endParaRPr lang="en-US" sz="2400" dirty="0"/>
                    </a:p>
                  </a:txBody>
                  <a:tcPr/>
                </a:tc>
                <a:tc>
                  <a:txBody>
                    <a:bodyPr/>
                    <a:lstStyle/>
                    <a:p>
                      <a:r>
                        <a:rPr lang="en-US" sz="2400" dirty="0" smtClean="0"/>
                        <a:t>Memory, emotion and fear</a:t>
                      </a:r>
                      <a:endParaRPr lang="en-US" sz="2400" dirty="0"/>
                    </a:p>
                  </a:txBody>
                  <a:tcPr/>
                </a:tc>
              </a:tr>
              <a:tr h="370840">
                <a:tc>
                  <a:txBody>
                    <a:bodyPr/>
                    <a:lstStyle/>
                    <a:p>
                      <a:r>
                        <a:rPr lang="en-US" sz="2400" dirty="0" smtClean="0"/>
                        <a:t>Hippocampus</a:t>
                      </a:r>
                      <a:endParaRPr lang="en-US" sz="2400" dirty="0"/>
                    </a:p>
                  </a:txBody>
                  <a:tcPr/>
                </a:tc>
                <a:tc>
                  <a:txBody>
                    <a:bodyPr/>
                    <a:lstStyle/>
                    <a:p>
                      <a:r>
                        <a:rPr lang="en-US" sz="2400" dirty="0" smtClean="0"/>
                        <a:t>Learning and memory. </a:t>
                      </a:r>
                    </a:p>
                    <a:p>
                      <a:r>
                        <a:rPr lang="en-US" sz="2400" dirty="0" smtClean="0"/>
                        <a:t>Converting</a:t>
                      </a:r>
                      <a:r>
                        <a:rPr lang="en-US" sz="2400" baseline="0" dirty="0" smtClean="0"/>
                        <a:t> </a:t>
                      </a:r>
                      <a:r>
                        <a:rPr lang="en-US" sz="2400" dirty="0" smtClean="0"/>
                        <a:t>short term memory to long term memory.</a:t>
                      </a:r>
                    </a:p>
                    <a:p>
                      <a:r>
                        <a:rPr lang="en-US" sz="2400" dirty="0" smtClean="0"/>
                        <a:t>Recalling spatial relationships in the world about us.</a:t>
                      </a:r>
                      <a:endParaRPr lang="en-US" sz="2400" dirty="0"/>
                    </a:p>
                  </a:txBody>
                  <a:tcPr/>
                </a:tc>
              </a:tr>
              <a:tr h="370840">
                <a:tc>
                  <a:txBody>
                    <a:bodyPr/>
                    <a:lstStyle/>
                    <a:p>
                      <a:endParaRPr lang="en-US" sz="2400"/>
                    </a:p>
                  </a:txBody>
                  <a:tcPr/>
                </a:tc>
                <a:tc>
                  <a:txBody>
                    <a:bodyPr/>
                    <a:lstStyle/>
                    <a:p>
                      <a:endParaRPr lang="en-US" sz="2400" dirty="0"/>
                    </a:p>
                  </a:txBody>
                  <a:tcPr/>
                </a:tc>
              </a:tr>
            </a:tbl>
          </a:graphicData>
        </a:graphic>
      </p:graphicFrame>
      <p:sp>
        <p:nvSpPr>
          <p:cNvPr id="6" name="Title 5"/>
          <p:cNvSpPr>
            <a:spLocks noGrp="1"/>
          </p:cNvSpPr>
          <p:nvPr>
            <p:ph type="title"/>
          </p:nvPr>
        </p:nvSpPr>
        <p:spPr/>
        <p:txBody>
          <a:bodyPr/>
          <a:lstStyle/>
          <a:p>
            <a:r>
              <a:rPr lang="en-US" dirty="0" smtClean="0"/>
              <a:t>Limbic System</a:t>
            </a:r>
            <a:endParaRPr lang="en-US" dirty="0"/>
          </a:p>
        </p:txBody>
      </p:sp>
    </p:spTree>
    <p:extLst>
      <p:ext uri="{BB962C8B-B14F-4D97-AF65-F5344CB8AC3E}">
        <p14:creationId xmlns:p14="http://schemas.microsoft.com/office/powerpoint/2010/main" val="15351572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275667" y="3488396"/>
            <a:ext cx="4868333" cy="3229328"/>
          </a:xfrm>
          <a:prstGeom prst="rect">
            <a:avLst/>
          </a:prstGeom>
        </p:spPr>
      </p:pic>
      <p:sp>
        <p:nvSpPr>
          <p:cNvPr id="2" name="Title 1"/>
          <p:cNvSpPr>
            <a:spLocks noGrp="1"/>
          </p:cNvSpPr>
          <p:nvPr>
            <p:ph type="title"/>
          </p:nvPr>
        </p:nvSpPr>
        <p:spPr/>
        <p:txBody>
          <a:bodyPr>
            <a:normAutofit/>
          </a:bodyPr>
          <a:lstStyle/>
          <a:p>
            <a:r>
              <a:rPr lang="en-US" dirty="0" smtClean="0"/>
              <a:t>The Reward Circuit…</a:t>
            </a:r>
            <a:endParaRPr lang="en-US" dirty="0"/>
          </a:p>
        </p:txBody>
      </p:sp>
      <p:pic>
        <p:nvPicPr>
          <p:cNvPr id="5" name="Picture 4"/>
          <p:cNvPicPr>
            <a:picLocks noChangeAspect="1"/>
          </p:cNvPicPr>
          <p:nvPr/>
        </p:nvPicPr>
        <p:blipFill>
          <a:blip r:embed="rId4"/>
          <a:stretch>
            <a:fillRect/>
          </a:stretch>
        </p:blipFill>
        <p:spPr>
          <a:xfrm>
            <a:off x="245533" y="1172633"/>
            <a:ext cx="4856239" cy="3399367"/>
          </a:xfrm>
          <a:prstGeom prst="rect">
            <a:avLst/>
          </a:prstGeom>
        </p:spPr>
      </p:pic>
      <p:sp>
        <p:nvSpPr>
          <p:cNvPr id="6" name="TextBox 5"/>
          <p:cNvSpPr txBox="1"/>
          <p:nvPr/>
        </p:nvSpPr>
        <p:spPr>
          <a:xfrm>
            <a:off x="457200" y="4862948"/>
            <a:ext cx="3265638" cy="584776"/>
          </a:xfrm>
          <a:prstGeom prst="rect">
            <a:avLst/>
          </a:prstGeom>
          <a:noFill/>
        </p:spPr>
        <p:txBody>
          <a:bodyPr wrap="none" rtlCol="0">
            <a:spAutoFit/>
          </a:bodyPr>
          <a:lstStyle/>
          <a:p>
            <a:r>
              <a:rPr lang="en-US" sz="3200" dirty="0" smtClean="0"/>
              <a:t>… and cannibalism </a:t>
            </a:r>
            <a:endParaRPr lang="en-US" sz="3200" dirty="0"/>
          </a:p>
        </p:txBody>
      </p:sp>
    </p:spTree>
    <p:extLst>
      <p:ext uri="{BB962C8B-B14F-4D97-AF65-F5344CB8AC3E}">
        <p14:creationId xmlns:p14="http://schemas.microsoft.com/office/powerpoint/2010/main" val="2607797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Zombies and Pain</a:t>
            </a:r>
            <a:endParaRPr lang="en-US" dirty="0"/>
          </a:p>
        </p:txBody>
      </p:sp>
      <p:pic>
        <p:nvPicPr>
          <p:cNvPr id="3" name="Picture 2"/>
          <p:cNvPicPr>
            <a:picLocks noChangeAspect="1"/>
          </p:cNvPicPr>
          <p:nvPr/>
        </p:nvPicPr>
        <p:blipFill>
          <a:blip r:embed="rId3"/>
          <a:stretch>
            <a:fillRect/>
          </a:stretch>
        </p:blipFill>
        <p:spPr>
          <a:xfrm>
            <a:off x="2243667" y="1587499"/>
            <a:ext cx="4169305" cy="4169305"/>
          </a:xfrm>
          <a:prstGeom prst="rect">
            <a:avLst/>
          </a:prstGeom>
        </p:spPr>
      </p:pic>
      <p:sp>
        <p:nvSpPr>
          <p:cNvPr id="4" name="TextBox 3"/>
          <p:cNvSpPr txBox="1"/>
          <p:nvPr/>
        </p:nvSpPr>
        <p:spPr>
          <a:xfrm>
            <a:off x="1989667" y="5835524"/>
            <a:ext cx="4726725" cy="523220"/>
          </a:xfrm>
          <a:prstGeom prst="rect">
            <a:avLst/>
          </a:prstGeom>
          <a:noFill/>
        </p:spPr>
        <p:txBody>
          <a:bodyPr wrap="none" rtlCol="0">
            <a:spAutoFit/>
          </a:bodyPr>
          <a:lstStyle/>
          <a:p>
            <a:r>
              <a:rPr lang="en-US" sz="2800" dirty="0" err="1" smtClean="0"/>
              <a:t>Ventroposterior</a:t>
            </a:r>
            <a:r>
              <a:rPr lang="en-US" sz="2800" dirty="0" smtClean="0"/>
              <a:t> Hypothalamus</a:t>
            </a:r>
            <a:endParaRPr lang="en-US" sz="2800" dirty="0"/>
          </a:p>
        </p:txBody>
      </p:sp>
    </p:spTree>
    <p:extLst>
      <p:ext uri="{BB962C8B-B14F-4D97-AF65-F5344CB8AC3E}">
        <p14:creationId xmlns:p14="http://schemas.microsoft.com/office/powerpoint/2010/main" val="81158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4886" y="578554"/>
            <a:ext cx="3910577" cy="5689890"/>
          </a:xfrm>
          <a:prstGeom prst="rect">
            <a:avLst/>
          </a:prstGeom>
        </p:spPr>
      </p:pic>
      <p:sp>
        <p:nvSpPr>
          <p:cNvPr id="6" name="TextBox 5"/>
          <p:cNvSpPr txBox="1"/>
          <p:nvPr/>
        </p:nvSpPr>
        <p:spPr>
          <a:xfrm>
            <a:off x="2046394" y="60883"/>
            <a:ext cx="772893" cy="523220"/>
          </a:xfrm>
          <a:prstGeom prst="rect">
            <a:avLst/>
          </a:prstGeom>
          <a:noFill/>
        </p:spPr>
        <p:txBody>
          <a:bodyPr wrap="none" rtlCol="0">
            <a:spAutoFit/>
          </a:bodyPr>
          <a:lstStyle/>
          <a:p>
            <a:r>
              <a:rPr lang="en-US" sz="2800" dirty="0" smtClean="0">
                <a:solidFill>
                  <a:schemeClr val="bg1"/>
                </a:solidFill>
              </a:rPr>
              <a:t>CNS</a:t>
            </a:r>
            <a:endParaRPr lang="en-US" sz="2800" dirty="0">
              <a:solidFill>
                <a:schemeClr val="bg1"/>
              </a:solidFill>
            </a:endParaRPr>
          </a:p>
        </p:txBody>
      </p:sp>
      <p:sp>
        <p:nvSpPr>
          <p:cNvPr id="7" name="TextBox 6"/>
          <p:cNvSpPr txBox="1"/>
          <p:nvPr/>
        </p:nvSpPr>
        <p:spPr>
          <a:xfrm>
            <a:off x="5109955" y="3367259"/>
            <a:ext cx="766932" cy="523220"/>
          </a:xfrm>
          <a:prstGeom prst="rect">
            <a:avLst/>
          </a:prstGeom>
          <a:noFill/>
        </p:spPr>
        <p:txBody>
          <a:bodyPr wrap="none" rtlCol="0">
            <a:spAutoFit/>
          </a:bodyPr>
          <a:lstStyle/>
          <a:p>
            <a:r>
              <a:rPr lang="en-US" sz="2800" dirty="0" smtClean="0">
                <a:solidFill>
                  <a:srgbClr val="FFFFFF"/>
                </a:solidFill>
              </a:rPr>
              <a:t>PNS</a:t>
            </a:r>
          </a:p>
        </p:txBody>
      </p:sp>
      <p:sp>
        <p:nvSpPr>
          <p:cNvPr id="8" name="Right Brace 7"/>
          <p:cNvSpPr/>
          <p:nvPr/>
        </p:nvSpPr>
        <p:spPr>
          <a:xfrm>
            <a:off x="3960971" y="1544887"/>
            <a:ext cx="1148984" cy="4300154"/>
          </a:xfrm>
          <a:prstGeom prst="rightBrace">
            <a:avLst>
              <a:gd name="adj1" fmla="val 28601"/>
              <a:gd name="adj2"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24886" y="6328911"/>
            <a:ext cx="6922895" cy="261610"/>
          </a:xfrm>
          <a:prstGeom prst="rect">
            <a:avLst/>
          </a:prstGeom>
          <a:noFill/>
        </p:spPr>
        <p:txBody>
          <a:bodyPr wrap="none" rtlCol="0">
            <a:spAutoFit/>
          </a:bodyPr>
          <a:lstStyle/>
          <a:p>
            <a:r>
              <a:rPr lang="en-US" sz="1100" dirty="0" smtClean="0">
                <a:solidFill>
                  <a:schemeClr val="tx1">
                    <a:lumMod val="50000"/>
                    <a:lumOff val="50000"/>
                  </a:schemeClr>
                </a:solidFill>
              </a:rPr>
              <a:t>http://</a:t>
            </a:r>
            <a:r>
              <a:rPr lang="en-US" sz="1100" dirty="0" err="1" smtClean="0">
                <a:solidFill>
                  <a:schemeClr val="tx1">
                    <a:lumMod val="50000"/>
                    <a:lumOff val="50000"/>
                  </a:schemeClr>
                </a:solidFill>
              </a:rPr>
              <a:t>extras.mnginteractive.com</a:t>
            </a:r>
            <a:r>
              <a:rPr lang="en-US" sz="1100" dirty="0" smtClean="0">
                <a:solidFill>
                  <a:schemeClr val="tx1">
                    <a:lumMod val="50000"/>
                    <a:lumOff val="50000"/>
                  </a:schemeClr>
                </a:solidFill>
              </a:rPr>
              <a:t>/live/media/site36/2010/0310/20100310__20100312_D01_AE12BODY~p1_200.JPG</a:t>
            </a:r>
            <a:endParaRPr lang="en-US" sz="1100" dirty="0">
              <a:solidFill>
                <a:schemeClr val="tx1">
                  <a:lumMod val="50000"/>
                  <a:lumOff val="50000"/>
                </a:schemeClr>
              </a:solidFill>
            </a:endParaRPr>
          </a:p>
        </p:txBody>
      </p:sp>
      <p:sp>
        <p:nvSpPr>
          <p:cNvPr id="13" name="TextBox 12"/>
          <p:cNvSpPr txBox="1"/>
          <p:nvPr/>
        </p:nvSpPr>
        <p:spPr>
          <a:xfrm>
            <a:off x="5236284" y="3890479"/>
            <a:ext cx="3018775" cy="1569660"/>
          </a:xfrm>
          <a:prstGeom prst="rect">
            <a:avLst/>
          </a:prstGeom>
          <a:noFill/>
        </p:spPr>
        <p:txBody>
          <a:bodyPr wrap="none" rtlCol="0">
            <a:spAutoFit/>
          </a:bodyPr>
          <a:lstStyle/>
          <a:p>
            <a:pPr marL="285750" indent="-285750">
              <a:buFont typeface="Arial"/>
              <a:buChar char="•"/>
            </a:pPr>
            <a:r>
              <a:rPr lang="en-US" sz="2400" dirty="0" smtClean="0">
                <a:solidFill>
                  <a:srgbClr val="FFFFFF"/>
                </a:solidFill>
              </a:rPr>
              <a:t>Somatic</a:t>
            </a:r>
          </a:p>
          <a:p>
            <a:pPr marL="285750" indent="-285750">
              <a:buFont typeface="Arial"/>
              <a:buChar char="•"/>
            </a:pPr>
            <a:r>
              <a:rPr lang="en-US" sz="2400" dirty="0" smtClean="0">
                <a:solidFill>
                  <a:srgbClr val="FFFFFF"/>
                </a:solidFill>
              </a:rPr>
              <a:t>Autonomic</a:t>
            </a:r>
          </a:p>
          <a:p>
            <a:pPr marL="742950" lvl="1" indent="-285750">
              <a:buFont typeface="Arial"/>
              <a:buChar char="•"/>
            </a:pPr>
            <a:r>
              <a:rPr lang="en-US" sz="2400" dirty="0" smtClean="0">
                <a:solidFill>
                  <a:srgbClr val="FFFFFF"/>
                </a:solidFill>
              </a:rPr>
              <a:t>Parasympathetic</a:t>
            </a:r>
          </a:p>
          <a:p>
            <a:pPr marL="742950" lvl="1" indent="-285750">
              <a:buFont typeface="Arial"/>
              <a:buChar char="•"/>
            </a:pPr>
            <a:r>
              <a:rPr lang="en-US" sz="2400" dirty="0" smtClean="0">
                <a:solidFill>
                  <a:srgbClr val="FFFFFF"/>
                </a:solidFill>
              </a:rPr>
              <a:t>Sympathetic</a:t>
            </a:r>
            <a:endParaRPr lang="en-US" sz="2400" dirty="0">
              <a:solidFill>
                <a:srgbClr val="FFFFFF"/>
              </a:solidFill>
            </a:endParaRPr>
          </a:p>
        </p:txBody>
      </p:sp>
    </p:spTree>
    <p:extLst>
      <p:ext uri="{BB962C8B-B14F-4D97-AF65-F5344CB8AC3E}">
        <p14:creationId xmlns:p14="http://schemas.microsoft.com/office/powerpoint/2010/main" val="34439534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65">
            <a:alpha val="6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How Nerves Communicate…</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457200" y="1417638"/>
            <a:ext cx="4199827" cy="3149870"/>
          </a:xfrm>
          <a:prstGeom prst="rect">
            <a:avLst/>
          </a:prstGeom>
        </p:spPr>
      </p:pic>
      <p:pic>
        <p:nvPicPr>
          <p:cNvPr id="5" name="Picture 4"/>
          <p:cNvPicPr>
            <a:picLocks noChangeAspect="1"/>
          </p:cNvPicPr>
          <p:nvPr/>
        </p:nvPicPr>
        <p:blipFill>
          <a:blip r:embed="rId4"/>
          <a:stretch>
            <a:fillRect/>
          </a:stretch>
        </p:blipFill>
        <p:spPr>
          <a:xfrm>
            <a:off x="2127519" y="2507010"/>
            <a:ext cx="6559281" cy="4350990"/>
          </a:xfrm>
          <a:prstGeom prst="rect">
            <a:avLst/>
          </a:prstGeom>
        </p:spPr>
      </p:pic>
      <p:cxnSp>
        <p:nvCxnSpPr>
          <p:cNvPr id="7" name="Straight Arrow Connector 6"/>
          <p:cNvCxnSpPr/>
          <p:nvPr/>
        </p:nvCxnSpPr>
        <p:spPr>
          <a:xfrm flipV="1">
            <a:off x="4322719" y="4567508"/>
            <a:ext cx="2005386" cy="1315553"/>
          </a:xfrm>
          <a:prstGeom prst="straightConnector1">
            <a:avLst/>
          </a:prstGeom>
          <a:ln w="57150"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941232" y="5905849"/>
            <a:ext cx="2018501" cy="400110"/>
          </a:xfrm>
          <a:prstGeom prst="rect">
            <a:avLst/>
          </a:prstGeom>
          <a:noFill/>
        </p:spPr>
        <p:txBody>
          <a:bodyPr wrap="none" rtlCol="0">
            <a:spAutoFit/>
          </a:bodyPr>
          <a:lstStyle/>
          <a:p>
            <a:r>
              <a:rPr lang="en-US" sz="2000" dirty="0" smtClean="0">
                <a:solidFill>
                  <a:srgbClr val="FFFFFF"/>
                </a:solidFill>
              </a:rPr>
              <a:t>Neurotransmitter</a:t>
            </a:r>
            <a:endParaRPr lang="en-US" sz="2000" dirty="0">
              <a:solidFill>
                <a:srgbClr val="FFFFFF"/>
              </a:solidFill>
            </a:endParaRPr>
          </a:p>
        </p:txBody>
      </p:sp>
    </p:spTree>
    <p:extLst>
      <p:ext uri="{BB962C8B-B14F-4D97-AF65-F5344CB8AC3E}">
        <p14:creationId xmlns:p14="http://schemas.microsoft.com/office/powerpoint/2010/main" val="16320120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52500" y="127000"/>
            <a:ext cx="1010179" cy="1756833"/>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8782" b="92635" l="53125" r="88068"/>
                    </a14:imgEffect>
                  </a14:imgLayer>
                </a14:imgProps>
              </a:ext>
            </a:extLst>
          </a:blip>
          <a:srcRect l="53787" r="10701" b="4533"/>
          <a:stretch/>
        </p:blipFill>
        <p:spPr>
          <a:xfrm>
            <a:off x="6748711" y="-190503"/>
            <a:ext cx="797424" cy="2149857"/>
          </a:xfrm>
          <a:prstGeom prst="rect">
            <a:avLst/>
          </a:prstGeom>
        </p:spPr>
      </p:pic>
      <p:sp>
        <p:nvSpPr>
          <p:cNvPr id="8" name="TextBox 7"/>
          <p:cNvSpPr txBox="1"/>
          <p:nvPr/>
        </p:nvSpPr>
        <p:spPr>
          <a:xfrm>
            <a:off x="4593167" y="3429000"/>
            <a:ext cx="184666" cy="369332"/>
          </a:xfrm>
          <a:prstGeom prst="rect">
            <a:avLst/>
          </a:prstGeom>
          <a:noFill/>
        </p:spPr>
        <p:txBody>
          <a:bodyPr wrap="none" rtlCol="0">
            <a:spAutoFit/>
          </a:bodyPr>
          <a:lstStyle/>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445246875"/>
              </p:ext>
            </p:extLst>
          </p:nvPr>
        </p:nvGraphicFramePr>
        <p:xfrm>
          <a:off x="0" y="1673208"/>
          <a:ext cx="9144000" cy="5164667"/>
        </p:xfrm>
        <a:graphic>
          <a:graphicData uri="http://schemas.openxmlformats.org/drawingml/2006/table">
            <a:tbl>
              <a:tblPr firstRow="1" bandRow="1">
                <a:tableStyleId>{2D5ABB26-0587-4C30-8999-92F81FD0307C}</a:tableStyleId>
              </a:tblPr>
              <a:tblGrid>
                <a:gridCol w="816127"/>
                <a:gridCol w="4518264"/>
                <a:gridCol w="119131"/>
                <a:gridCol w="366890"/>
                <a:gridCol w="3323588"/>
              </a:tblGrid>
              <a:tr h="610837">
                <a:tc gridSpan="2">
                  <a:txBody>
                    <a:bodyPr/>
                    <a:lstStyle/>
                    <a:p>
                      <a:pPr algn="l"/>
                      <a:r>
                        <a:rPr lang="en-US" sz="2400" dirty="0" smtClean="0"/>
                        <a:t>Stimulus (Input)</a:t>
                      </a:r>
                      <a:endParaRPr lang="en-US" sz="2400" dirty="0"/>
                    </a:p>
                  </a:txBody>
                  <a:tcPr/>
                </a:tc>
                <a:tc hMerge="1">
                  <a:txBody>
                    <a:bodyPr/>
                    <a:lstStyle/>
                    <a:p>
                      <a:pPr algn="l"/>
                      <a:endParaRPr lang="en-US" sz="2400" dirty="0"/>
                    </a:p>
                  </a:txBody>
                  <a:tcPr/>
                </a:tc>
                <a:tc gridSpan="3">
                  <a:txBody>
                    <a:bodyPr/>
                    <a:lstStyle/>
                    <a:p>
                      <a:pPr algn="ctr"/>
                      <a:r>
                        <a:rPr lang="en-US" sz="2400" dirty="0" smtClean="0"/>
                        <a:t>Response</a:t>
                      </a:r>
                      <a:r>
                        <a:rPr lang="en-US" sz="2400" baseline="0" dirty="0" smtClean="0"/>
                        <a:t> (Output)</a:t>
                      </a:r>
                      <a:endParaRPr lang="en-US" sz="2400" dirty="0"/>
                    </a:p>
                  </a:txBody>
                  <a:tcPr/>
                </a:tc>
                <a:tc hMerge="1">
                  <a:txBody>
                    <a:bodyPr/>
                    <a:lstStyle/>
                    <a:p>
                      <a:endParaRPr lang="en-US"/>
                    </a:p>
                  </a:txBody>
                  <a:tcPr/>
                </a:tc>
                <a:tc hMerge="1">
                  <a:txBody>
                    <a:bodyPr/>
                    <a:lstStyle/>
                    <a:p>
                      <a:endParaRPr lang="en-US"/>
                    </a:p>
                  </a:txBody>
                  <a:tcPr/>
                </a:tc>
              </a:tr>
              <a:tr h="1621812">
                <a:tc gridSpan="4">
                  <a:txBody>
                    <a:bodyPr/>
                    <a:lstStyle/>
                    <a:p>
                      <a:r>
                        <a:rPr lang="en-US" sz="2400" dirty="0" smtClean="0"/>
                        <a:t>                                          Skeletal</a:t>
                      </a:r>
                      <a:r>
                        <a:rPr lang="en-US" sz="2400" baseline="0" dirty="0" smtClean="0"/>
                        <a:t> muscle</a:t>
                      </a:r>
                    </a:p>
                    <a:p>
                      <a:r>
                        <a:rPr lang="en-US" sz="2400" baseline="0" dirty="0" smtClean="0"/>
                        <a:t>                                     </a:t>
                      </a:r>
                      <a:r>
                        <a:rPr lang="en-US" sz="2000" i="1" baseline="0" dirty="0" smtClean="0"/>
                        <a:t> (Somatic Nervous System)</a:t>
                      </a:r>
                    </a:p>
                    <a:p>
                      <a:endParaRPr lang="en-US" sz="2400" baseline="0" dirty="0" smtClean="0"/>
                    </a:p>
                  </a:txBody>
                  <a:tcPr/>
                </a:tc>
                <a:tc hMerge="1">
                  <a:txBody>
                    <a:bodyPr/>
                    <a:lstStyle/>
                    <a:p>
                      <a:endParaRPr lang="en-US" sz="2400" baseline="0" dirty="0" smtClean="0"/>
                    </a:p>
                  </a:txBody>
                  <a:tcPr/>
                </a:tc>
                <a:tc hMerge="1">
                  <a:txBody>
                    <a:bodyPr/>
                    <a:lstStyle/>
                    <a:p>
                      <a:endParaRPr lang="en-US" sz="2400" baseline="0" dirty="0" smtClean="0"/>
                    </a:p>
                  </a:txBody>
                  <a:tcPr/>
                </a:tc>
                <a:tc hMerge="1">
                  <a:txBody>
                    <a:bodyPr/>
                    <a:lstStyle/>
                    <a:p>
                      <a:endParaRPr lang="en-US"/>
                    </a:p>
                  </a:txBody>
                  <a:tcPr/>
                </a:tc>
                <a:tc>
                  <a:txBody>
                    <a:bodyPr/>
                    <a:lstStyle/>
                    <a:p>
                      <a:r>
                        <a:rPr lang="en-US" sz="2400" dirty="0" smtClean="0"/>
                        <a:t>Cardiac</a:t>
                      </a:r>
                      <a:r>
                        <a:rPr lang="en-US" sz="2400" baseline="0" dirty="0" smtClean="0"/>
                        <a:t> and smooth </a:t>
                      </a:r>
                    </a:p>
                    <a:p>
                      <a:r>
                        <a:rPr lang="en-US" sz="2400" baseline="0" dirty="0" smtClean="0"/>
                        <a:t>muscle, glands</a:t>
                      </a:r>
                    </a:p>
                    <a:p>
                      <a:r>
                        <a:rPr lang="en-US" sz="2000" baseline="0" dirty="0" smtClean="0"/>
                        <a:t>(Autonomic Nervous System)</a:t>
                      </a:r>
                      <a:endParaRPr lang="en-US" sz="2000" dirty="0" smtClean="0"/>
                    </a:p>
                  </a:txBody>
                  <a:tcPr/>
                </a:tc>
              </a:tr>
              <a:tr h="1270541">
                <a:tc>
                  <a:txBody>
                    <a:bodyPr/>
                    <a:lstStyle/>
                    <a:p>
                      <a:r>
                        <a:rPr lang="en-US" sz="2400" dirty="0" smtClean="0"/>
                        <a:t>PNS</a:t>
                      </a:r>
                      <a:endParaRPr lang="en-US" sz="2400" dirty="0"/>
                    </a:p>
                  </a:txBody>
                  <a:tcPr>
                    <a:solidFill>
                      <a:schemeClr val="accent6">
                        <a:lumMod val="60000"/>
                        <a:lumOff val="40000"/>
                      </a:schemeClr>
                    </a:solidFill>
                  </a:tcPr>
                </a:tc>
                <a:tc gridSpan="2">
                  <a:txBody>
                    <a:bodyPr/>
                    <a:lstStyle/>
                    <a:p>
                      <a:r>
                        <a:rPr lang="en-US" sz="2400" dirty="0" smtClean="0"/>
                        <a:t>Sensory input </a:t>
                      </a:r>
                      <a:r>
                        <a:rPr lang="en-US" sz="2400" dirty="0" smtClean="0">
                          <a:sym typeface="Wingdings"/>
                        </a:rPr>
                        <a:t></a:t>
                      </a:r>
                    </a:p>
                    <a:p>
                      <a:r>
                        <a:rPr lang="en-US" sz="2400" dirty="0" smtClean="0"/>
                        <a:t> Action potentials from</a:t>
                      </a:r>
                    </a:p>
                    <a:p>
                      <a:r>
                        <a:rPr lang="en-US" sz="2400" dirty="0" smtClean="0"/>
                        <a:t> periphery</a:t>
                      </a:r>
                      <a:r>
                        <a:rPr lang="en-US" sz="2400" baseline="0" dirty="0" smtClean="0"/>
                        <a:t> to CNS</a:t>
                      </a:r>
                      <a:endParaRPr lang="en-US" sz="2400" dirty="0"/>
                    </a:p>
                  </a:txBody>
                  <a:tcPr>
                    <a:solidFill>
                      <a:schemeClr val="accent6">
                        <a:lumMod val="60000"/>
                        <a:lumOff val="40000"/>
                      </a:schemeClr>
                    </a:solidFill>
                  </a:tcPr>
                </a:tc>
                <a:tc hMerge="1">
                  <a:txBody>
                    <a:bodyPr/>
                    <a:lstStyle/>
                    <a:p>
                      <a:pPr algn="l"/>
                      <a:endParaRPr lang="en-US" sz="2400" dirty="0"/>
                    </a:p>
                  </a:txBody>
                  <a:tcPr>
                    <a:solidFill>
                      <a:schemeClr val="accent6">
                        <a:lumMod val="60000"/>
                        <a:lumOff val="40000"/>
                      </a:schemeClr>
                    </a:solidFill>
                  </a:tcPr>
                </a:tc>
                <a:tc gridSpan="2">
                  <a:txBody>
                    <a:bodyPr/>
                    <a:lstStyle/>
                    <a:p>
                      <a:pPr algn="l"/>
                      <a:r>
                        <a:rPr lang="en-US" sz="2400" dirty="0" smtClean="0"/>
                        <a:t>Motor Division</a:t>
                      </a:r>
                      <a:r>
                        <a:rPr lang="en-US" sz="2400" baseline="0" dirty="0" smtClean="0"/>
                        <a:t> conducts action potential to periphery</a:t>
                      </a:r>
                      <a:endParaRPr lang="en-US" sz="2400" dirty="0"/>
                    </a:p>
                  </a:txBody>
                  <a:tcPr>
                    <a:solidFill>
                      <a:schemeClr val="accent6">
                        <a:lumMod val="60000"/>
                        <a:lumOff val="40000"/>
                      </a:schemeClr>
                    </a:solidFill>
                  </a:tcPr>
                </a:tc>
                <a:tc hMerge="1">
                  <a:txBody>
                    <a:bodyPr/>
                    <a:lstStyle/>
                    <a:p>
                      <a:pPr algn="l"/>
                      <a:endParaRPr lang="en-US" sz="2400" dirty="0"/>
                    </a:p>
                  </a:txBody>
                  <a:tcPr/>
                </a:tc>
              </a:tr>
              <a:tr h="1661477">
                <a:tc>
                  <a:txBody>
                    <a:bodyPr/>
                    <a:lstStyle/>
                    <a:p>
                      <a:r>
                        <a:rPr lang="en-US" sz="2400" dirty="0" smtClean="0"/>
                        <a:t>CNS</a:t>
                      </a:r>
                      <a:endParaRPr lang="en-US" sz="2400" dirty="0"/>
                    </a:p>
                  </a:txBody>
                  <a:tcPr>
                    <a:solidFill>
                      <a:schemeClr val="accent5">
                        <a:lumMod val="60000"/>
                        <a:lumOff val="40000"/>
                      </a:schemeClr>
                    </a:solidFill>
                  </a:tcPr>
                </a:tc>
                <a:tc gridSpan="2">
                  <a:txBody>
                    <a:bodyPr/>
                    <a:lstStyle/>
                    <a:p>
                      <a:pPr algn="r"/>
                      <a:r>
                        <a:rPr lang="en-US" sz="2400" dirty="0" smtClean="0"/>
                        <a:t>CNS processes</a:t>
                      </a:r>
                      <a:r>
                        <a:rPr lang="en-US" sz="2400" baseline="0" dirty="0" smtClean="0"/>
                        <a:t> and</a:t>
                      </a:r>
                    </a:p>
                    <a:p>
                      <a:pPr algn="r"/>
                      <a:r>
                        <a:rPr lang="en-US" sz="2400" baseline="0" dirty="0" smtClean="0"/>
                        <a:t> integrates info. </a:t>
                      </a:r>
                      <a:r>
                        <a:rPr lang="en-US" sz="2400" baseline="0" dirty="0" smtClean="0">
                          <a:sym typeface="Wingdings"/>
                        </a:rPr>
                        <a:t></a:t>
                      </a:r>
                      <a:r>
                        <a:rPr lang="en-US" sz="2400" baseline="0" dirty="0" smtClean="0"/>
                        <a:t> initiates responses and carries </a:t>
                      </a:r>
                    </a:p>
                    <a:p>
                      <a:pPr algn="r"/>
                      <a:r>
                        <a:rPr lang="en-US" sz="2400" baseline="0" dirty="0" smtClean="0"/>
                        <a:t>out mental activity</a:t>
                      </a:r>
                      <a:endParaRPr lang="en-US" sz="2400" dirty="0"/>
                    </a:p>
                  </a:txBody>
                  <a:tcPr>
                    <a:solidFill>
                      <a:schemeClr val="accent5">
                        <a:lumMod val="60000"/>
                        <a:lumOff val="40000"/>
                      </a:schemeClr>
                    </a:solidFill>
                  </a:tcPr>
                </a:tc>
                <a:tc hMerge="1">
                  <a:txBody>
                    <a:bodyPr/>
                    <a:lstStyle/>
                    <a:p>
                      <a:endParaRPr lang="en-US" sz="2400" dirty="0"/>
                    </a:p>
                  </a:txBody>
                  <a:tcPr>
                    <a:solidFill>
                      <a:schemeClr val="accent5">
                        <a:lumMod val="60000"/>
                        <a:lumOff val="40000"/>
                      </a:schemeClr>
                    </a:solidFill>
                  </a:tcPr>
                </a:tc>
                <a:tc gridSpan="2">
                  <a:txBody>
                    <a:bodyPr/>
                    <a:lstStyle/>
                    <a:p>
                      <a:endParaRPr lang="en-US" dirty="0"/>
                    </a:p>
                  </a:txBody>
                  <a:tcPr>
                    <a:solidFill>
                      <a:schemeClr val="accent5">
                        <a:lumMod val="60000"/>
                        <a:lumOff val="40000"/>
                      </a:schemeClr>
                    </a:solidFill>
                  </a:tcPr>
                </a:tc>
                <a:tc hMerge="1">
                  <a:txBody>
                    <a:bodyPr/>
                    <a:lstStyle/>
                    <a:p>
                      <a:endParaRPr lang="en-US"/>
                    </a:p>
                  </a:txBody>
                  <a:tcPr/>
                </a:tc>
              </a:tr>
            </a:tbl>
          </a:graphicData>
        </a:graphic>
      </p:graphicFrame>
      <p:cxnSp>
        <p:nvCxnSpPr>
          <p:cNvPr id="13" name="Straight Arrow Connector 12"/>
          <p:cNvCxnSpPr/>
          <p:nvPr/>
        </p:nvCxnSpPr>
        <p:spPr>
          <a:xfrm>
            <a:off x="1545166" y="2192189"/>
            <a:ext cx="21167" cy="1606143"/>
          </a:xfrm>
          <a:prstGeom prst="straightConnector1">
            <a:avLst/>
          </a:prstGeom>
          <a:ln w="38100" cmpd="sng">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5429248" y="5122333"/>
            <a:ext cx="783169" cy="922190"/>
            <a:chOff x="5228167" y="5122333"/>
            <a:chExt cx="783169" cy="922190"/>
          </a:xfrm>
        </p:grpSpPr>
        <p:cxnSp>
          <p:nvCxnSpPr>
            <p:cNvPr id="18" name="Straight Arrow Connector 17"/>
            <p:cNvCxnSpPr/>
            <p:nvPr/>
          </p:nvCxnSpPr>
          <p:spPr>
            <a:xfrm>
              <a:off x="5228167" y="6044523"/>
              <a:ext cx="783166" cy="0"/>
            </a:xfrm>
            <a:prstGeom prst="straightConnector1">
              <a:avLst/>
            </a:prstGeom>
            <a:ln w="5715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6011335" y="5122333"/>
              <a:ext cx="1" cy="922190"/>
            </a:xfrm>
            <a:prstGeom prst="straightConnector1">
              <a:avLst/>
            </a:prstGeom>
            <a:ln w="5715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4576235" y="3217333"/>
            <a:ext cx="651932" cy="1042094"/>
            <a:chOff x="4576235" y="2276163"/>
            <a:chExt cx="651932" cy="1317260"/>
          </a:xfrm>
        </p:grpSpPr>
        <p:cxnSp>
          <p:nvCxnSpPr>
            <p:cNvPr id="29" name="Straight Arrow Connector 28"/>
            <p:cNvCxnSpPr/>
            <p:nvPr/>
          </p:nvCxnSpPr>
          <p:spPr>
            <a:xfrm flipV="1">
              <a:off x="4576237" y="2276163"/>
              <a:ext cx="16930" cy="1317260"/>
            </a:xfrm>
            <a:prstGeom prst="straightConnector1">
              <a:avLst/>
            </a:prstGeom>
            <a:ln w="5715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4576235" y="3588512"/>
              <a:ext cx="651932" cy="0"/>
            </a:xfrm>
            <a:prstGeom prst="straightConnector1">
              <a:avLst/>
            </a:prstGeom>
            <a:ln w="5715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8031077" y="3429000"/>
            <a:ext cx="712754" cy="963053"/>
            <a:chOff x="7882908" y="3429000"/>
            <a:chExt cx="712754" cy="963053"/>
          </a:xfrm>
        </p:grpSpPr>
        <p:cxnSp>
          <p:nvCxnSpPr>
            <p:cNvPr id="34" name="Straight Arrow Connector 33"/>
            <p:cNvCxnSpPr/>
            <p:nvPr/>
          </p:nvCxnSpPr>
          <p:spPr>
            <a:xfrm flipV="1">
              <a:off x="8595662" y="3429000"/>
              <a:ext cx="0" cy="963053"/>
            </a:xfrm>
            <a:prstGeom prst="straightConnector1">
              <a:avLst/>
            </a:prstGeom>
            <a:ln w="5715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882908" y="4392051"/>
              <a:ext cx="712754" cy="0"/>
            </a:xfrm>
            <a:prstGeom prst="straightConnector1">
              <a:avLst/>
            </a:prstGeom>
            <a:ln w="57150"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grpSp>
      <p:cxnSp>
        <p:nvCxnSpPr>
          <p:cNvPr id="51" name="Straight Arrow Connector 50"/>
          <p:cNvCxnSpPr/>
          <p:nvPr/>
        </p:nvCxnSpPr>
        <p:spPr>
          <a:xfrm flipH="1" flipV="1">
            <a:off x="8233833" y="2044023"/>
            <a:ext cx="361830" cy="707644"/>
          </a:xfrm>
          <a:prstGeom prst="straightConnector1">
            <a:avLst/>
          </a:prstGeom>
          <a:ln w="5715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4995333" y="2044023"/>
            <a:ext cx="910167" cy="456522"/>
          </a:xfrm>
          <a:prstGeom prst="straightConnector1">
            <a:avLst/>
          </a:prstGeom>
          <a:ln w="5715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1566333" y="5122333"/>
            <a:ext cx="4233" cy="922190"/>
          </a:xfrm>
          <a:prstGeom prst="straightConnector1">
            <a:avLst/>
          </a:prstGeom>
          <a:ln w="38100" cmpd="sng">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1571096" y="6018446"/>
            <a:ext cx="783166" cy="0"/>
          </a:xfrm>
          <a:prstGeom prst="straightConnector1">
            <a:avLst/>
          </a:prstGeom>
          <a:ln w="38100" cmpd="sng">
            <a:solidFill>
              <a:schemeClr val="tx1"/>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6285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62093" y="264357"/>
            <a:ext cx="6896114" cy="5744449"/>
          </a:xfrm>
          <a:prstGeom prst="rect">
            <a:avLst/>
          </a:prstGeom>
        </p:spPr>
      </p:pic>
      <p:sp>
        <p:nvSpPr>
          <p:cNvPr id="4" name="Rectangle 3"/>
          <p:cNvSpPr/>
          <p:nvPr/>
        </p:nvSpPr>
        <p:spPr>
          <a:xfrm>
            <a:off x="754145" y="6211669"/>
            <a:ext cx="7462060" cy="369332"/>
          </a:xfrm>
          <a:prstGeom prst="rect">
            <a:avLst/>
          </a:prstGeom>
        </p:spPr>
        <p:txBody>
          <a:bodyPr wrap="square">
            <a:spAutoFit/>
          </a:bodyPr>
          <a:lstStyle/>
          <a:p>
            <a:r>
              <a:rPr lang="en-US" dirty="0" smtClean="0"/>
              <a:t>http://</a:t>
            </a:r>
            <a:r>
              <a:rPr lang="en-US" dirty="0" err="1" smtClean="0"/>
              <a:t>strengthology.net</a:t>
            </a:r>
            <a:r>
              <a:rPr lang="en-US" dirty="0" smtClean="0"/>
              <a:t>/</a:t>
            </a:r>
            <a:r>
              <a:rPr lang="en-US" dirty="0" err="1" smtClean="0"/>
              <a:t>wp</a:t>
            </a:r>
            <a:r>
              <a:rPr lang="en-US" dirty="0" smtClean="0"/>
              <a:t>-content/uploads/2013/01body_fight_flight2.png</a:t>
            </a:r>
            <a:endParaRPr lang="en-US" dirty="0"/>
          </a:p>
        </p:txBody>
      </p:sp>
    </p:spTree>
    <p:extLst>
      <p:ext uri="{BB962C8B-B14F-4D97-AF65-F5344CB8AC3E}">
        <p14:creationId xmlns:p14="http://schemas.microsoft.com/office/powerpoint/2010/main" val="3236002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1284" y="337319"/>
            <a:ext cx="5172088" cy="6131275"/>
          </a:xfrm>
          <a:prstGeom prst="rect">
            <a:avLst/>
          </a:prstGeom>
        </p:spPr>
      </p:pic>
    </p:spTree>
    <p:extLst>
      <p:ext uri="{BB962C8B-B14F-4D97-AF65-F5344CB8AC3E}">
        <p14:creationId xmlns:p14="http://schemas.microsoft.com/office/powerpoint/2010/main" val="57802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Neurotoxins</a:t>
            </a:r>
            <a:endParaRPr lang="en-US" dirty="0"/>
          </a:p>
        </p:txBody>
      </p:sp>
      <p:sp>
        <p:nvSpPr>
          <p:cNvPr id="3" name="Content Placeholder 2"/>
          <p:cNvSpPr>
            <a:spLocks noGrp="1"/>
          </p:cNvSpPr>
          <p:nvPr>
            <p:ph idx="1"/>
          </p:nvPr>
        </p:nvSpPr>
        <p:spPr/>
        <p:txBody>
          <a:bodyPr/>
          <a:lstStyle/>
          <a:p>
            <a:r>
              <a:rPr lang="en-US" dirty="0" smtClean="0"/>
              <a:t>Disrupt signals</a:t>
            </a:r>
          </a:p>
          <a:p>
            <a:r>
              <a:rPr lang="en-US" dirty="0" smtClean="0"/>
              <a:t>Infiltrate the blood brain barrier</a:t>
            </a:r>
          </a:p>
          <a:p>
            <a:r>
              <a:rPr lang="en-US" dirty="0" smtClean="0"/>
              <a:t>CNS: Intellectual disability, memory impairment, epilepsy and dementia</a:t>
            </a:r>
          </a:p>
          <a:p>
            <a:r>
              <a:rPr lang="en-US" dirty="0" smtClean="0"/>
              <a:t>PNS: Neuropathy, myopathy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3982963"/>
              </p:ext>
            </p:extLst>
          </p:nvPr>
        </p:nvGraphicFramePr>
        <p:xfrm>
          <a:off x="119072" y="4724083"/>
          <a:ext cx="8964342" cy="1402080"/>
        </p:xfrm>
        <a:graphic>
          <a:graphicData uri="http://schemas.openxmlformats.org/drawingml/2006/table">
            <a:tbl>
              <a:tblPr firstRow="1" bandRow="1">
                <a:effectLst/>
                <a:tableStyleId>{5940675A-B579-460E-94D1-54222C63F5DA}</a:tableStyleId>
              </a:tblPr>
              <a:tblGrid>
                <a:gridCol w="1494057"/>
                <a:gridCol w="1494057"/>
                <a:gridCol w="1494057"/>
                <a:gridCol w="1494057"/>
                <a:gridCol w="1494057"/>
                <a:gridCol w="1494057"/>
              </a:tblGrid>
              <a:tr h="370840">
                <a:tc>
                  <a:txBody>
                    <a:bodyPr/>
                    <a:lstStyle/>
                    <a:p>
                      <a:r>
                        <a:rPr lang="en-US" sz="2000" b="1" dirty="0" smtClean="0"/>
                        <a:t>Neurotoxin</a:t>
                      </a:r>
                      <a:endParaRPr lang="en-US" sz="2000" b="1" dirty="0"/>
                    </a:p>
                  </a:txBody>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r>
                        <a:rPr lang="en-US" sz="2000" b="1" dirty="0" smtClean="0"/>
                        <a:t>Source</a:t>
                      </a:r>
                      <a:endParaRPr lang="en-US" sz="20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r>
                        <a:rPr lang="en-US" sz="2000" b="1" dirty="0" smtClean="0"/>
                        <a:t>Mechanism</a:t>
                      </a:r>
                      <a:endParaRPr lang="en-US" sz="20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r>
                        <a:rPr lang="en-US" sz="2000" b="1" dirty="0" smtClean="0"/>
                        <a:t>Symptoms</a:t>
                      </a:r>
                      <a:endParaRPr lang="en-US" sz="20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r>
                        <a:rPr lang="en-US" sz="2000" b="1" dirty="0" smtClean="0"/>
                        <a:t>Cause of Death</a:t>
                      </a:r>
                      <a:endParaRPr lang="en-US" sz="20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r>
                        <a:rPr lang="en-US" sz="2000" b="1" dirty="0" smtClean="0"/>
                        <a:t>Treatment</a:t>
                      </a:r>
                      <a:endParaRPr lang="en-US" sz="2000" b="1" dirty="0"/>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r>
              <a:tr h="370840">
                <a:tc>
                  <a:txBody>
                    <a:bodyPr/>
                    <a:lstStyle/>
                    <a:p>
                      <a:endParaRPr lang="en-US" sz="2000" dirty="0"/>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lang="en-US" sz="2000" dirty="0" smtClean="0"/>
                    </a:p>
                    <a:p>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lang="en-US" sz="2000" dirty="0"/>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3455652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2841</TotalTime>
  <Words>1947</Words>
  <Application>Microsoft Macintosh PowerPoint</Application>
  <PresentationFormat>On-screen Show (4:3)</PresentationFormat>
  <Paragraphs>312</Paragraphs>
  <Slides>37</Slides>
  <Notes>26</Notes>
  <HiddenSlides>1</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Zombie Neuroscience</vt:lpstr>
      <vt:lpstr>Characteristics?</vt:lpstr>
      <vt:lpstr>Why is this important?</vt:lpstr>
      <vt:lpstr>PowerPoint Presentation</vt:lpstr>
      <vt:lpstr>How Nerves Communicate…</vt:lpstr>
      <vt:lpstr>PowerPoint Presentation</vt:lpstr>
      <vt:lpstr>PowerPoint Presentation</vt:lpstr>
      <vt:lpstr>PowerPoint Presentation</vt:lpstr>
      <vt:lpstr>Neurotoxins</vt:lpstr>
      <vt:lpstr>Common Neurotoxins </vt:lpstr>
      <vt:lpstr>Genus: Solanum</vt:lpstr>
      <vt:lpstr>Tetrodotoxin</vt:lpstr>
      <vt:lpstr>Botulinum Toxin</vt:lpstr>
      <vt:lpstr>Botulism: Symptoms</vt:lpstr>
      <vt:lpstr>Tetanus</vt:lpstr>
      <vt:lpstr>Tetanus: Symptoms</vt:lpstr>
      <vt:lpstr>Mercury</vt:lpstr>
      <vt:lpstr>Mercury Toxicity</vt:lpstr>
      <vt:lpstr>Aluminum</vt:lpstr>
      <vt:lpstr>Ethanol</vt:lpstr>
      <vt:lpstr>Blood Agents</vt:lpstr>
      <vt:lpstr>Arsenic</vt:lpstr>
      <vt:lpstr>Arsenic Contamination Areas</vt:lpstr>
      <vt:lpstr>Cyanide</vt:lpstr>
      <vt:lpstr>PowerPoint Presentation</vt:lpstr>
      <vt:lpstr>Control Center</vt:lpstr>
      <vt:lpstr>Frontal Lobe</vt:lpstr>
      <vt:lpstr>Temporal Lobe</vt:lpstr>
      <vt:lpstr>Parietal Lobe</vt:lpstr>
      <vt:lpstr>Occipital Lobe</vt:lpstr>
      <vt:lpstr>Cerebellum</vt:lpstr>
      <vt:lpstr>Brain Stem</vt:lpstr>
      <vt:lpstr>Limbic System</vt:lpstr>
      <vt:lpstr>Damage to Ventromedial Hypothalamus</vt:lpstr>
      <vt:lpstr>Limbic System</vt:lpstr>
      <vt:lpstr>The Reward Circuit…</vt:lpstr>
      <vt:lpstr>Zombies and Pain</vt:lpstr>
    </vt:vector>
  </TitlesOfParts>
  <Company>University of Oregon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Zombie Neuroscience</dc:title>
  <dc:creator>Elizabeth Harding</dc:creator>
  <cp:lastModifiedBy>Shiloh Powers</cp:lastModifiedBy>
  <cp:revision>67</cp:revision>
  <dcterms:created xsi:type="dcterms:W3CDTF">2014-01-05T20:04:50Z</dcterms:created>
  <dcterms:modified xsi:type="dcterms:W3CDTF">2014-01-09T21:07:24Z</dcterms:modified>
</cp:coreProperties>
</file>