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70" r:id="rId4"/>
    <p:sldId id="262" r:id="rId5"/>
    <p:sldId id="269" r:id="rId6"/>
    <p:sldId id="261" r:id="rId7"/>
    <p:sldId id="271" r:id="rId8"/>
    <p:sldId id="263" r:id="rId9"/>
    <p:sldId id="264" r:id="rId10"/>
    <p:sldId id="265" r:id="rId11"/>
    <p:sldId id="266" r:id="rId12"/>
    <p:sldId id="267" r:id="rId13"/>
    <p:sldId id="259" r:id="rId14"/>
    <p:sldId id="25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45" d="100"/>
          <a:sy n="45" d="100"/>
        </p:scale>
        <p:origin x="-20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C429B-9ADF-4544-AFC4-54A7653DC083}" type="datetimeFigureOut">
              <a:rPr lang="en-US" smtClean="0"/>
              <a:t>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53660-F7CA-4E2C-A846-C9B21D100CF5}" type="slidenum">
              <a:rPr lang="en-US" smtClean="0"/>
              <a:t>‹#›</a:t>
            </a:fld>
            <a:endParaRPr lang="en-US"/>
          </a:p>
        </p:txBody>
      </p:sp>
    </p:spTree>
    <p:extLst>
      <p:ext uri="{BB962C8B-B14F-4D97-AF65-F5344CB8AC3E}">
        <p14:creationId xmlns:p14="http://schemas.microsoft.com/office/powerpoint/2010/main" val="126362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 Zombie:</a:t>
            </a:r>
            <a:r>
              <a:rPr lang="en-US" baseline="0" dirty="0" smtClean="0"/>
              <a:t> A couple go to Haiti to be married.  Visit a plantation owner who falls in love with the woman, convinces </a:t>
            </a:r>
            <a:r>
              <a:rPr lang="en-US" baseline="0" dirty="0" err="1" smtClean="0"/>
              <a:t>Bokor</a:t>
            </a:r>
            <a:r>
              <a:rPr lang="en-US" baseline="0" dirty="0" smtClean="0"/>
              <a:t> to turn her into a zombie so she will marry him.  Other zombies are working the plantation.  </a:t>
            </a:r>
            <a:r>
              <a:rPr lang="en-US" baseline="0" dirty="0" err="1" smtClean="0"/>
              <a:t>Bokor</a:t>
            </a:r>
            <a:r>
              <a:rPr lang="en-US" baseline="0" dirty="0" smtClean="0"/>
              <a:t> is evil, even the white man who wants to marry the woman turns good.</a:t>
            </a:r>
          </a:p>
          <a:p>
            <a:r>
              <a:rPr lang="en-US" baseline="0" dirty="0" smtClean="0"/>
              <a:t>-racism</a:t>
            </a:r>
          </a:p>
          <a:p>
            <a:r>
              <a:rPr lang="en-US" baseline="0" dirty="0" smtClean="0"/>
              <a:t>-fear of voodoo </a:t>
            </a:r>
          </a:p>
          <a:p>
            <a:r>
              <a:rPr lang="en-US" baseline="0" dirty="0" smtClean="0"/>
              <a:t>-zombies are slaves made by </a:t>
            </a:r>
            <a:r>
              <a:rPr lang="en-US" baseline="0" dirty="0" err="1" smtClean="0"/>
              <a:t>bokor</a:t>
            </a:r>
            <a:endParaRPr lang="en-US" baseline="0" dirty="0" smtClean="0"/>
          </a:p>
          <a:p>
            <a:endParaRPr lang="en-US" baseline="0" dirty="0" smtClean="0"/>
          </a:p>
          <a:p>
            <a:r>
              <a:rPr lang="en-US" baseline="0" dirty="0" smtClean="0"/>
              <a:t>Invisible Invaders (1959):</a:t>
            </a:r>
          </a:p>
          <a:p>
            <a:r>
              <a:rPr lang="en-US" baseline="0" dirty="0" smtClean="0"/>
              <a:t>Invisible Aliens take over the bodies of the dead an demand that the earth surrender.  When the earth does not surrender immediately, the aliens start invading dead bodies everywhere and making them cause general havoc: blowing up dams, causing fires and flooding, etc</a:t>
            </a:r>
          </a:p>
          <a:p>
            <a:r>
              <a:rPr lang="en-US" baseline="0" dirty="0" smtClean="0"/>
              <a:t>-The aliens are determined to be radioactive</a:t>
            </a:r>
          </a:p>
        </p:txBody>
      </p:sp>
      <p:sp>
        <p:nvSpPr>
          <p:cNvPr id="4" name="Slide Number Placeholder 3"/>
          <p:cNvSpPr>
            <a:spLocks noGrp="1"/>
          </p:cNvSpPr>
          <p:nvPr>
            <p:ph type="sldNum" sz="quarter" idx="10"/>
          </p:nvPr>
        </p:nvSpPr>
        <p:spPr/>
        <p:txBody>
          <a:bodyPr/>
          <a:lstStyle/>
          <a:p>
            <a:fld id="{27653660-F7CA-4E2C-A846-C9B21D100CF5}"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-Cold War: tension between western world (U.S. and </a:t>
            </a:r>
            <a:r>
              <a:rPr lang="en-US" baseline="0" dirty="0" err="1" smtClean="0"/>
              <a:t>Nato</a:t>
            </a:r>
            <a:r>
              <a:rPr lang="en-US" baseline="0" dirty="0" smtClean="0"/>
              <a:t>) and the USSR. Both sides armed themselves heavily in preparation for nuclear war</a:t>
            </a:r>
          </a:p>
          <a:p>
            <a:r>
              <a:rPr lang="en-US" baseline="0" dirty="0" smtClean="0"/>
              <a:t>-psychological war, technological competitions</a:t>
            </a:r>
          </a:p>
          <a:p>
            <a:r>
              <a:rPr lang="en-US" baseline="0" dirty="0" smtClean="0"/>
              <a:t>-second red scare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7653660-F7CA-4E2C-A846-C9B21D100CF5}"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(1959)</a:t>
            </a:r>
            <a:r>
              <a:rPr lang="en-US" baseline="0" dirty="0" smtClean="0"/>
              <a:t> Movie: </a:t>
            </a:r>
            <a:r>
              <a:rPr lang="en-US" dirty="0" smtClean="0"/>
              <a:t>After atomic bombings</a:t>
            </a:r>
            <a:r>
              <a:rPr lang="en-US" baseline="0" dirty="0" smtClean="0"/>
              <a:t> of </a:t>
            </a:r>
            <a:r>
              <a:rPr lang="en-US" dirty="0" smtClean="0"/>
              <a:t>Hiroshima and Nagasaki (1945) (devastation of atomic age),ne</a:t>
            </a:r>
            <a:r>
              <a:rPr lang="en-US" baseline="0" dirty="0" smtClean="0"/>
              <a:t>w anxieties developed around technology and science, and the limitations of human progress.</a:t>
            </a:r>
          </a:p>
          <a:p>
            <a:r>
              <a:rPr lang="en-US" sz="1200" kern="1200" dirty="0" smtClean="0">
                <a:solidFill>
                  <a:schemeClr val="tx1"/>
                </a:solidFill>
                <a:latin typeface="+mn-lt"/>
                <a:ea typeface="+mn-ea"/>
                <a:cs typeface="+mn-cs"/>
              </a:rPr>
              <a:t>Developments in science and technology, especially the desire to control nature through new forms of energy, lead extraterrestrials to intervene to stop humanity’s inevitable acquisition of these dangerous weapons of mass destruction.</a:t>
            </a:r>
            <a:endParaRPr lang="en-US" dirty="0"/>
          </a:p>
        </p:txBody>
      </p:sp>
      <p:sp>
        <p:nvSpPr>
          <p:cNvPr id="4" name="Slide Number Placeholder 3"/>
          <p:cNvSpPr>
            <a:spLocks noGrp="1"/>
          </p:cNvSpPr>
          <p:nvPr>
            <p:ph type="sldNum" sz="quarter" idx="10"/>
          </p:nvPr>
        </p:nvSpPr>
        <p:spPr/>
        <p:txBody>
          <a:bodyPr/>
          <a:lstStyle/>
          <a:p>
            <a:fld id="{27653660-F7CA-4E2C-A846-C9B21D100CF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 bombs</a:t>
            </a:r>
          </a:p>
          <a:p>
            <a:r>
              <a:rPr lang="en-US" dirty="0" smtClean="0"/>
              <a:t>-open</a:t>
            </a:r>
            <a:r>
              <a:rPr lang="en-US" baseline="0" dirty="0" smtClean="0"/>
              <a:t> heart surgery</a:t>
            </a:r>
          </a:p>
          <a:p>
            <a:r>
              <a:rPr lang="en-US" baseline="0" dirty="0" smtClean="0"/>
              <a:t>-vaccinations</a:t>
            </a:r>
          </a:p>
          <a:p>
            <a:r>
              <a:rPr lang="en-US" baseline="0" dirty="0" smtClean="0"/>
              <a:t>-What do all of these advances have in common?</a:t>
            </a:r>
            <a:endParaRPr lang="en-US" dirty="0"/>
          </a:p>
        </p:txBody>
      </p:sp>
      <p:sp>
        <p:nvSpPr>
          <p:cNvPr id="4" name="Slide Number Placeholder 3"/>
          <p:cNvSpPr>
            <a:spLocks noGrp="1"/>
          </p:cNvSpPr>
          <p:nvPr>
            <p:ph type="sldNum" sz="quarter" idx="10"/>
          </p:nvPr>
        </p:nvSpPr>
        <p:spPr/>
        <p:txBody>
          <a:bodyPr/>
          <a:lstStyle/>
          <a:p>
            <a:fld id="{27653660-F7CA-4E2C-A846-C9B21D100CF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Night of the living dead:</a:t>
            </a:r>
            <a:r>
              <a:rPr lang="en-US" baseline="0" dirty="0" smtClean="0"/>
              <a:t> 1968</a:t>
            </a:r>
            <a:endParaRPr lang="en-US" dirty="0" smtClean="0"/>
          </a:p>
          <a:p>
            <a:r>
              <a:rPr lang="en-US" dirty="0" smtClean="0"/>
              <a:t>Let Sleeping</a:t>
            </a:r>
            <a:r>
              <a:rPr lang="en-US" baseline="0" dirty="0" smtClean="0"/>
              <a:t> corpses lie: 1974</a:t>
            </a:r>
          </a:p>
          <a:p>
            <a:r>
              <a:rPr lang="en-US" baseline="0" dirty="0" smtClean="0"/>
              <a:t>Silent Spring: 1962</a:t>
            </a:r>
            <a:endParaRPr lang="en-US" dirty="0"/>
          </a:p>
        </p:txBody>
      </p:sp>
      <p:sp>
        <p:nvSpPr>
          <p:cNvPr id="4" name="Slide Number Placeholder 3"/>
          <p:cNvSpPr>
            <a:spLocks noGrp="1"/>
          </p:cNvSpPr>
          <p:nvPr>
            <p:ph type="sldNum" sz="quarter" idx="10"/>
          </p:nvPr>
        </p:nvSpPr>
        <p:spPr/>
        <p:txBody>
          <a:bodyPr/>
          <a:lstStyle/>
          <a:p>
            <a:fld id="{27653660-F7CA-4E2C-A846-C9B21D100CF5}"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-2002 film, Opens with violent riots in London</a:t>
            </a:r>
          </a:p>
          <a:p>
            <a:r>
              <a:rPr lang="en-US" dirty="0" smtClean="0"/>
              <a:t>-Animal Liberation Front</a:t>
            </a:r>
            <a:endParaRPr lang="en-US" dirty="0"/>
          </a:p>
        </p:txBody>
      </p:sp>
      <p:sp>
        <p:nvSpPr>
          <p:cNvPr id="4" name="Slide Number Placeholder 3"/>
          <p:cNvSpPr>
            <a:spLocks noGrp="1"/>
          </p:cNvSpPr>
          <p:nvPr>
            <p:ph type="sldNum" sz="quarter" idx="10"/>
          </p:nvPr>
        </p:nvSpPr>
        <p:spPr/>
        <p:txBody>
          <a:bodyPr/>
          <a:lstStyle/>
          <a:p>
            <a:fld id="{27653660-F7CA-4E2C-A846-C9B21D100CF5}"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F2743F9-AD7F-4599-BE4C-0F7269648C15}" type="datetimeFigureOut">
              <a:rPr lang="en-US" smtClean="0"/>
              <a:t>1/13/14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CDBB6D-9A94-4A8F-B82A-7C0957325FE3}"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CDBB6D-9A94-4A8F-B82A-7C0957325F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CDBB6D-9A94-4A8F-B82A-7C0957325F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CDBB6D-9A94-4A8F-B82A-7C0957325F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F2743F9-AD7F-4599-BE4C-0F7269648C15}" type="datetimeFigureOut">
              <a:rPr lang="en-US" smtClean="0"/>
              <a:t>1/13/14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CDBB6D-9A94-4A8F-B82A-7C0957325FE3}"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FCDBB6D-9A94-4A8F-B82A-7C0957325FE3}"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FCDBB6D-9A94-4A8F-B82A-7C0957325F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FCDBB6D-9A94-4A8F-B82A-7C0957325FE3}"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F2743F9-AD7F-4599-BE4C-0F7269648C15}" type="datetimeFigureOut">
              <a:rPr lang="en-US" smtClean="0"/>
              <a:t>1/13/14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FCDBB6D-9A94-4A8F-B82A-7C0957325F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F2743F9-AD7F-4599-BE4C-0F7269648C15}" type="datetimeFigureOut">
              <a:rPr lang="en-US" smtClean="0"/>
              <a:t>1/13/14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CDBB6D-9A94-4A8F-B82A-7C0957325FE3}"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F2743F9-AD7F-4599-BE4C-0F7269648C15}" type="datetimeFigureOut">
              <a:rPr lang="en-US" smtClean="0"/>
              <a:t>1/13/14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CDBB6D-9A94-4A8F-B82A-7C0957325FE3}"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F2743F9-AD7F-4599-BE4C-0F7269648C15}" type="datetimeFigureOut">
              <a:rPr lang="en-US" smtClean="0"/>
              <a:t>1/13/14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FCDBB6D-9A94-4A8F-B82A-7C0957325FE3}"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 Id="rId3"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bsnews.com/news/some-people-treated-for-water-related-issues-in-w-v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 apocalypse now.jpg"/>
          <p:cNvPicPr>
            <a:picLocks noChangeAspect="1"/>
          </p:cNvPicPr>
          <p:nvPr/>
        </p:nvPicPr>
        <p:blipFill>
          <a:blip r:embed="rId2" cstate="print"/>
          <a:stretch>
            <a:fillRect/>
          </a:stretch>
        </p:blipFill>
        <p:spPr>
          <a:xfrm>
            <a:off x="228600" y="1790051"/>
            <a:ext cx="8633194" cy="5067949"/>
          </a:xfrm>
          <a:prstGeom prst="rect">
            <a:avLst/>
          </a:prstGeom>
        </p:spPr>
      </p:pic>
      <p:sp>
        <p:nvSpPr>
          <p:cNvPr id="2" name="Title 1"/>
          <p:cNvSpPr>
            <a:spLocks noGrp="1"/>
          </p:cNvSpPr>
          <p:nvPr>
            <p:ph type="ctrTitle"/>
          </p:nvPr>
        </p:nvSpPr>
        <p:spPr>
          <a:xfrm>
            <a:off x="457200" y="838200"/>
            <a:ext cx="8146366" cy="990601"/>
          </a:xfrm>
        </p:spPr>
        <p:txBody>
          <a:bodyPr>
            <a:noAutofit/>
          </a:bodyPr>
          <a:lstStyle/>
          <a:p>
            <a:r>
              <a:rPr lang="en-US" sz="4400" b="1" dirty="0" smtClean="0">
                <a:solidFill>
                  <a:srgbClr val="FF0000"/>
                </a:solidFill>
                <a:latin typeface="Papyrus" pitchFamily="66" charset="0"/>
              </a:rPr>
              <a:t>Zombie Apocalypse</a:t>
            </a:r>
            <a:br>
              <a:rPr lang="en-US" sz="4400" b="1" dirty="0" smtClean="0">
                <a:solidFill>
                  <a:srgbClr val="FF0000"/>
                </a:solidFill>
                <a:latin typeface="Papyrus" pitchFamily="66" charset="0"/>
              </a:rPr>
            </a:br>
            <a:r>
              <a:rPr lang="en-US" sz="4400" b="1" dirty="0" smtClean="0">
                <a:solidFill>
                  <a:srgbClr val="FF0000"/>
                </a:solidFill>
                <a:latin typeface="Papyrus" pitchFamily="66" charset="0"/>
              </a:rPr>
              <a:t>Then and Now</a:t>
            </a:r>
            <a:endParaRPr lang="en-US" sz="4400" b="1" dirty="0">
              <a:solidFill>
                <a:srgbClr val="FF0000"/>
              </a:solidFill>
              <a:latin typeface="Papyru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ad fish.jpg"/>
          <p:cNvPicPr>
            <a:picLocks noChangeAspect="1"/>
          </p:cNvPicPr>
          <p:nvPr/>
        </p:nvPicPr>
        <p:blipFill>
          <a:blip r:embed="rId2" cstate="print"/>
          <a:stretch>
            <a:fillRect/>
          </a:stretch>
        </p:blipFill>
        <p:spPr>
          <a:xfrm>
            <a:off x="4648200" y="1371600"/>
            <a:ext cx="3715610" cy="2472569"/>
          </a:xfrm>
          <a:prstGeom prst="rect">
            <a:avLst/>
          </a:prstGeom>
        </p:spPr>
      </p:pic>
      <p:pic>
        <p:nvPicPr>
          <p:cNvPr id="5" name="Picture 4" descr="dead birds2.jpg"/>
          <p:cNvPicPr>
            <a:picLocks noChangeAspect="1"/>
          </p:cNvPicPr>
          <p:nvPr/>
        </p:nvPicPr>
        <p:blipFill>
          <a:blip r:embed="rId3" cstate="print"/>
          <a:stretch>
            <a:fillRect/>
          </a:stretch>
        </p:blipFill>
        <p:spPr>
          <a:xfrm>
            <a:off x="228600" y="3962400"/>
            <a:ext cx="4683805" cy="2631703"/>
          </a:xfrm>
          <a:prstGeom prst="rect">
            <a:avLst/>
          </a:prstGeom>
        </p:spPr>
      </p:pic>
      <p:sp>
        <p:nvSpPr>
          <p:cNvPr id="7" name="TextBox 6"/>
          <p:cNvSpPr txBox="1"/>
          <p:nvPr/>
        </p:nvSpPr>
        <p:spPr>
          <a:xfrm>
            <a:off x="5105400" y="4495800"/>
            <a:ext cx="3505200" cy="1015663"/>
          </a:xfrm>
          <a:prstGeom prst="rect">
            <a:avLst/>
          </a:prstGeom>
          <a:noFill/>
        </p:spPr>
        <p:txBody>
          <a:bodyPr wrap="square" rtlCol="0">
            <a:spAutoFit/>
          </a:bodyPr>
          <a:lstStyle/>
          <a:p>
            <a:r>
              <a:rPr lang="en-US" sz="2000" dirty="0" smtClean="0"/>
              <a:t>2011, Thousands of birds drop dead in Louisiana and Arkansas</a:t>
            </a:r>
            <a:endParaRPr lang="en-US" sz="2000" dirty="0"/>
          </a:p>
        </p:txBody>
      </p:sp>
      <p:sp>
        <p:nvSpPr>
          <p:cNvPr id="8" name="TextBox 7"/>
          <p:cNvSpPr txBox="1"/>
          <p:nvPr/>
        </p:nvSpPr>
        <p:spPr>
          <a:xfrm>
            <a:off x="762000" y="1600200"/>
            <a:ext cx="3505200" cy="1015663"/>
          </a:xfrm>
          <a:prstGeom prst="rect">
            <a:avLst/>
          </a:prstGeom>
          <a:noFill/>
        </p:spPr>
        <p:txBody>
          <a:bodyPr wrap="square" rtlCol="0">
            <a:spAutoFit/>
          </a:bodyPr>
          <a:lstStyle/>
          <a:p>
            <a:r>
              <a:rPr lang="en-US" sz="2000" dirty="0" smtClean="0"/>
              <a:t>2013, Tens of thousands of dead fish wash ashore in South Carolina</a:t>
            </a:r>
            <a:endParaRPr lang="en-US" sz="2000" dirty="0"/>
          </a:p>
        </p:txBody>
      </p:sp>
      <p:sp>
        <p:nvSpPr>
          <p:cNvPr id="9" name="TextBox 8"/>
          <p:cNvSpPr txBox="1"/>
          <p:nvPr/>
        </p:nvSpPr>
        <p:spPr>
          <a:xfrm>
            <a:off x="609600" y="381000"/>
            <a:ext cx="6096000" cy="769441"/>
          </a:xfrm>
          <a:prstGeom prst="rect">
            <a:avLst/>
          </a:prstGeom>
          <a:noFill/>
        </p:spPr>
        <p:txBody>
          <a:bodyPr wrap="square" rtlCol="0">
            <a:spAutoFit/>
          </a:bodyPr>
          <a:lstStyle/>
          <a:p>
            <a:r>
              <a:rPr lang="en-US" sz="4400" b="1" dirty="0" smtClean="0">
                <a:solidFill>
                  <a:srgbClr val="FF0000"/>
                </a:solidFill>
                <a:latin typeface="Papyrus" pitchFamily="66" charset="0"/>
              </a:rPr>
              <a:t>What’s In The News?</a:t>
            </a:r>
            <a:endParaRPr lang="en-US" sz="4400" b="1" dirty="0">
              <a:solidFill>
                <a:srgbClr val="FF0000"/>
              </a:solidFill>
              <a:latin typeface="Papyru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rricane sandy over florida.jpg"/>
          <p:cNvPicPr>
            <a:picLocks noChangeAspect="1"/>
          </p:cNvPicPr>
          <p:nvPr/>
        </p:nvPicPr>
        <p:blipFill>
          <a:blip r:embed="rId2" cstate="print"/>
          <a:stretch>
            <a:fillRect/>
          </a:stretch>
        </p:blipFill>
        <p:spPr>
          <a:xfrm>
            <a:off x="5334000" y="457200"/>
            <a:ext cx="2952709" cy="3242461"/>
          </a:xfrm>
          <a:prstGeom prst="rect">
            <a:avLst/>
          </a:prstGeom>
        </p:spPr>
      </p:pic>
      <p:sp>
        <p:nvSpPr>
          <p:cNvPr id="6" name="TextBox 5"/>
          <p:cNvSpPr txBox="1"/>
          <p:nvPr/>
        </p:nvSpPr>
        <p:spPr>
          <a:xfrm>
            <a:off x="1066800" y="838200"/>
            <a:ext cx="4343400" cy="707886"/>
          </a:xfrm>
          <a:prstGeom prst="rect">
            <a:avLst/>
          </a:prstGeom>
          <a:noFill/>
        </p:spPr>
        <p:txBody>
          <a:bodyPr wrap="square" rtlCol="0">
            <a:spAutoFit/>
          </a:bodyPr>
          <a:lstStyle/>
          <a:p>
            <a:r>
              <a:rPr lang="en-US" sz="2000" dirty="0" smtClean="0"/>
              <a:t>2012, </a:t>
            </a:r>
            <a:r>
              <a:rPr lang="en-US" sz="2000" dirty="0" err="1" smtClean="0"/>
              <a:t>Hurrican</a:t>
            </a:r>
            <a:r>
              <a:rPr lang="en-US" sz="2000" dirty="0" smtClean="0"/>
              <a:t> Sandy extends 1,000 miles wide </a:t>
            </a:r>
            <a:endParaRPr lang="en-US" sz="2000" dirty="0"/>
          </a:p>
        </p:txBody>
      </p:sp>
      <p:sp>
        <p:nvSpPr>
          <p:cNvPr id="7" name="TextBox 6"/>
          <p:cNvSpPr txBox="1"/>
          <p:nvPr/>
        </p:nvSpPr>
        <p:spPr>
          <a:xfrm>
            <a:off x="381000" y="2286000"/>
            <a:ext cx="4343400" cy="1323439"/>
          </a:xfrm>
          <a:prstGeom prst="rect">
            <a:avLst/>
          </a:prstGeom>
          <a:noFill/>
        </p:spPr>
        <p:txBody>
          <a:bodyPr wrap="square" rtlCol="0">
            <a:spAutoFit/>
          </a:bodyPr>
          <a:lstStyle/>
          <a:p>
            <a:r>
              <a:rPr lang="en-US" sz="2000" dirty="0" smtClean="0"/>
              <a:t>2013, Texas rocked by 16 earthquakes in 3 weeks --the last of which was one of the most powerful in 5 years. </a:t>
            </a:r>
            <a:endParaRPr lang="en-US" sz="2000" dirty="0"/>
          </a:p>
        </p:txBody>
      </p:sp>
      <p:pic>
        <p:nvPicPr>
          <p:cNvPr id="8" name="Picture 7" descr="earthquake.jpg"/>
          <p:cNvPicPr>
            <a:picLocks noChangeAspect="1"/>
          </p:cNvPicPr>
          <p:nvPr/>
        </p:nvPicPr>
        <p:blipFill>
          <a:blip r:embed="rId3" cstate="print"/>
          <a:stretch>
            <a:fillRect/>
          </a:stretch>
        </p:blipFill>
        <p:spPr>
          <a:xfrm>
            <a:off x="533400" y="3657600"/>
            <a:ext cx="4038600" cy="26777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381000" y="609600"/>
            <a:ext cx="4040188" cy="639762"/>
          </a:xfrm>
        </p:spPr>
        <p:txBody>
          <a:bodyPr/>
          <a:lstStyle/>
          <a:p>
            <a:r>
              <a:rPr lang="en-US" dirty="0" smtClean="0"/>
              <a:t>Radioactive snow</a:t>
            </a:r>
            <a:endParaRPr lang="en-US" dirty="0"/>
          </a:p>
        </p:txBody>
      </p:sp>
      <p:sp>
        <p:nvSpPr>
          <p:cNvPr id="13" name="Text Placeholder 12"/>
          <p:cNvSpPr>
            <a:spLocks noGrp="1"/>
          </p:cNvSpPr>
          <p:nvPr>
            <p:ph type="body" sz="half" idx="3"/>
          </p:nvPr>
        </p:nvSpPr>
        <p:spPr>
          <a:xfrm>
            <a:off x="4648200" y="609600"/>
            <a:ext cx="4041775" cy="639762"/>
          </a:xfrm>
        </p:spPr>
        <p:txBody>
          <a:bodyPr/>
          <a:lstStyle/>
          <a:p>
            <a:r>
              <a:rPr lang="en-US" dirty="0" smtClean="0"/>
              <a:t>Water on fire</a:t>
            </a:r>
            <a:endParaRPr lang="en-US" dirty="0"/>
          </a:p>
        </p:txBody>
      </p:sp>
      <p:pic>
        <p:nvPicPr>
          <p:cNvPr id="15" name="Content Placeholder 14" descr="radioactive snow.jpg"/>
          <p:cNvPicPr>
            <a:picLocks noGrp="1" noChangeAspect="1"/>
          </p:cNvPicPr>
          <p:nvPr>
            <p:ph sz="quarter" idx="2"/>
          </p:nvPr>
        </p:nvPicPr>
        <p:blipFill>
          <a:blip r:embed="rId2" cstate="print"/>
          <a:stretch>
            <a:fillRect/>
          </a:stretch>
        </p:blipFill>
        <p:spPr>
          <a:xfrm>
            <a:off x="457200" y="2362200"/>
            <a:ext cx="3761295" cy="2806504"/>
          </a:xfrm>
        </p:spPr>
      </p:pic>
      <p:pic>
        <p:nvPicPr>
          <p:cNvPr id="16" name="Content Placeholder 15" descr="water on fire.jpg"/>
          <p:cNvPicPr>
            <a:picLocks noGrp="1" noChangeAspect="1"/>
          </p:cNvPicPr>
          <p:nvPr>
            <p:ph sz="quarter" idx="4"/>
          </p:nvPr>
        </p:nvPicPr>
        <p:blipFill>
          <a:blip r:embed="rId3" cstate="print"/>
          <a:stretch>
            <a:fillRect/>
          </a:stretch>
        </p:blipFill>
        <p:spPr>
          <a:xfrm>
            <a:off x="4953000" y="2362200"/>
            <a:ext cx="2944813" cy="2905723"/>
          </a:xfrm>
        </p:spPr>
      </p:pic>
      <p:sp>
        <p:nvSpPr>
          <p:cNvPr id="17" name="TextBox 16"/>
          <p:cNvSpPr txBox="1"/>
          <p:nvPr/>
        </p:nvSpPr>
        <p:spPr>
          <a:xfrm>
            <a:off x="4876800" y="1371600"/>
            <a:ext cx="3505200" cy="646331"/>
          </a:xfrm>
          <a:prstGeom prst="rect">
            <a:avLst/>
          </a:prstGeom>
          <a:noFill/>
        </p:spPr>
        <p:txBody>
          <a:bodyPr wrap="square" rtlCol="0">
            <a:spAutoFit/>
          </a:bodyPr>
          <a:lstStyle/>
          <a:p>
            <a:r>
              <a:rPr lang="en-US" dirty="0" smtClean="0"/>
              <a:t>2011, 2012, 2013 </a:t>
            </a:r>
          </a:p>
          <a:p>
            <a:r>
              <a:rPr lang="en-US" dirty="0" smtClean="0"/>
              <a:t>Louisiana, North Dakota</a:t>
            </a:r>
            <a:endParaRPr lang="en-US" dirty="0"/>
          </a:p>
        </p:txBody>
      </p:sp>
      <p:sp>
        <p:nvSpPr>
          <p:cNvPr id="18" name="TextBox 17"/>
          <p:cNvSpPr txBox="1"/>
          <p:nvPr/>
        </p:nvSpPr>
        <p:spPr>
          <a:xfrm>
            <a:off x="457200" y="1371600"/>
            <a:ext cx="3810000" cy="646331"/>
          </a:xfrm>
          <a:prstGeom prst="rect">
            <a:avLst/>
          </a:prstGeom>
          <a:noFill/>
        </p:spPr>
        <p:txBody>
          <a:bodyPr wrap="square" rtlCol="0">
            <a:spAutoFit/>
          </a:bodyPr>
          <a:lstStyle/>
          <a:p>
            <a:r>
              <a:rPr lang="en-US" dirty="0" smtClean="0"/>
              <a:t>2013, Double normal amount of radiation in Missouri snow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62000"/>
            <a:ext cx="8229600" cy="4525962"/>
          </a:xfrm>
        </p:spPr>
        <p:txBody>
          <a:bodyPr>
            <a:normAutofit/>
          </a:bodyPr>
          <a:lstStyle/>
          <a:p>
            <a:r>
              <a:rPr lang="en-US" dirty="0" smtClean="0"/>
              <a:t>Current water </a:t>
            </a:r>
            <a:r>
              <a:rPr lang="en-US" dirty="0" err="1" smtClean="0"/>
              <a:t>toxification</a:t>
            </a:r>
            <a:r>
              <a:rPr lang="en-US" dirty="0" smtClean="0"/>
              <a:t> in West Virginia: </a:t>
            </a:r>
            <a:r>
              <a:rPr lang="en-US" dirty="0" smtClean="0">
                <a:hlinkClick r:id="rId2"/>
              </a:rPr>
              <a:t>http://www.cbsnews.com/news/some-people-treated-for-water-related-issues-in-w-va/</a:t>
            </a:r>
            <a:endParaRPr lang="en-US" dirty="0" smtClean="0"/>
          </a:p>
          <a:p>
            <a:r>
              <a:rPr lang="en-US" dirty="0" smtClean="0"/>
              <a:t>Symptoms of exposure: nausea, vomiting, dizziness, diarrhea, rashes and reddened skin</a:t>
            </a:r>
            <a:br>
              <a:rPr lang="en-US" dirty="0" smtClean="0"/>
            </a:b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0"/>
            <a:ext cx="8229600" cy="4525962"/>
          </a:xfrm>
        </p:spPr>
        <p:txBody>
          <a:bodyPr/>
          <a:lstStyle/>
          <a:p>
            <a:pPr algn="ctr">
              <a:buNone/>
            </a:pPr>
            <a:r>
              <a:rPr lang="en-US" sz="4400" b="1" dirty="0" smtClean="0">
                <a:solidFill>
                  <a:srgbClr val="FF0000"/>
                </a:solidFill>
                <a:latin typeface="Papyrus" pitchFamily="66" charset="0"/>
              </a:rPr>
              <a:t>Could The Zombie Apocalypse </a:t>
            </a:r>
          </a:p>
          <a:p>
            <a:pPr algn="ctr">
              <a:buNone/>
            </a:pPr>
            <a:r>
              <a:rPr lang="en-US" sz="4400" b="1" dirty="0" smtClean="0">
                <a:solidFill>
                  <a:srgbClr val="FF0000"/>
                </a:solidFill>
                <a:latin typeface="Papyrus" pitchFamily="66" charset="0"/>
              </a:rPr>
              <a:t>Be Starting Right Now?</a:t>
            </a:r>
          </a:p>
          <a:p>
            <a:endParaRPr lang="en-US" dirty="0"/>
          </a:p>
        </p:txBody>
      </p:sp>
      <p:pic>
        <p:nvPicPr>
          <p:cNvPr id="7" name="Picture 6" descr="MORE.png"/>
          <p:cNvPicPr>
            <a:picLocks noChangeAspect="1"/>
          </p:cNvPicPr>
          <p:nvPr/>
        </p:nvPicPr>
        <p:blipFill>
          <a:blip r:embed="rId2" cstate="print"/>
          <a:stretch>
            <a:fillRect/>
          </a:stretch>
        </p:blipFill>
        <p:spPr>
          <a:xfrm>
            <a:off x="685800" y="1981200"/>
            <a:ext cx="6358915" cy="42675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Papyrus" pitchFamily="66" charset="0"/>
              </a:rPr>
              <a:t>You Decide…</a:t>
            </a:r>
            <a:endParaRPr lang="en-US" b="1" dirty="0">
              <a:solidFill>
                <a:srgbClr val="FF0000"/>
              </a:solidFill>
              <a:latin typeface="Papyrus" pitchFamily="66" charset="0"/>
            </a:endParaRPr>
          </a:p>
        </p:txBody>
      </p:sp>
      <p:sp>
        <p:nvSpPr>
          <p:cNvPr id="3" name="Content Placeholder 2"/>
          <p:cNvSpPr>
            <a:spLocks noGrp="1"/>
          </p:cNvSpPr>
          <p:nvPr>
            <p:ph idx="1"/>
          </p:nvPr>
        </p:nvSpPr>
        <p:spPr>
          <a:xfrm>
            <a:off x="228600" y="2133600"/>
            <a:ext cx="8382000" cy="2697163"/>
          </a:xfrm>
        </p:spPr>
        <p:txBody>
          <a:bodyPr>
            <a:normAutofit lnSpcReduction="10000"/>
          </a:bodyPr>
          <a:lstStyle/>
          <a:p>
            <a:r>
              <a:rPr lang="en-US" dirty="0" smtClean="0"/>
              <a:t>Split into groups of 6</a:t>
            </a:r>
          </a:p>
          <a:p>
            <a:r>
              <a:rPr lang="en-US" dirty="0" smtClean="0"/>
              <a:t>Sam will assign research topic:</a:t>
            </a:r>
          </a:p>
          <a:p>
            <a:pPr lvl="1"/>
            <a:r>
              <a:rPr lang="en-US" dirty="0" smtClean="0"/>
              <a:t>Plague</a:t>
            </a:r>
          </a:p>
          <a:p>
            <a:pPr lvl="1"/>
            <a:r>
              <a:rPr lang="en-US" dirty="0" smtClean="0"/>
              <a:t>Slavery/Rebellions/Warfare</a:t>
            </a:r>
          </a:p>
          <a:p>
            <a:pPr lvl="1"/>
            <a:r>
              <a:rPr lang="en-US" dirty="0" smtClean="0"/>
              <a:t>Environmental Catastrophe/Resource Scarcity</a:t>
            </a:r>
          </a:p>
          <a:p>
            <a:pPr lvl="1"/>
            <a:r>
              <a:rPr lang="en-US" dirty="0" smtClean="0"/>
              <a:t>Technological Revolutions</a:t>
            </a:r>
          </a:p>
          <a:p>
            <a:pPr lvl="1">
              <a:buNone/>
            </a:pPr>
            <a:endParaRPr lang="en-US" dirty="0" smtClean="0"/>
          </a:p>
          <a:p>
            <a:pPr lvl="1"/>
            <a:endParaRPr lang="en-US" dirty="0" smtClean="0"/>
          </a:p>
        </p:txBody>
      </p:sp>
      <p:sp>
        <p:nvSpPr>
          <p:cNvPr id="5" name="TextBox 4"/>
          <p:cNvSpPr txBox="1"/>
          <p:nvPr/>
        </p:nvSpPr>
        <p:spPr>
          <a:xfrm>
            <a:off x="304800" y="4800600"/>
            <a:ext cx="7239000" cy="1231106"/>
          </a:xfrm>
          <a:prstGeom prst="rect">
            <a:avLst/>
          </a:prstGeom>
          <a:noFill/>
        </p:spPr>
        <p:txBody>
          <a:bodyPr wrap="square" rtlCol="0">
            <a:spAutoFit/>
          </a:bodyPr>
          <a:lstStyle/>
          <a:p>
            <a:pPr>
              <a:buFont typeface="Arial" pitchFamily="34" charset="0"/>
              <a:buChar char="•"/>
            </a:pPr>
            <a:r>
              <a:rPr lang="en-US" sz="2800" dirty="0" smtClean="0"/>
              <a:t>Research Signs of Apocalypse </a:t>
            </a:r>
          </a:p>
          <a:p>
            <a:pPr>
              <a:buFont typeface="Arial" pitchFamily="34" charset="0"/>
              <a:buChar char="•"/>
            </a:pPr>
            <a:r>
              <a:rPr lang="en-US" sz="2800" dirty="0" smtClean="0"/>
              <a:t>Report back findings to class</a:t>
            </a:r>
          </a:p>
          <a:p>
            <a:endParaRPr lang="en-US" dirty="0"/>
          </a:p>
        </p:txBody>
      </p:sp>
      <p:pic>
        <p:nvPicPr>
          <p:cNvPr id="6" name="Picture 5" descr="apocalypse city.jpg"/>
          <p:cNvPicPr>
            <a:picLocks noChangeAspect="1"/>
          </p:cNvPicPr>
          <p:nvPr/>
        </p:nvPicPr>
        <p:blipFill>
          <a:blip r:embed="rId2" cstate="print"/>
          <a:stretch>
            <a:fillRect/>
          </a:stretch>
        </p:blipFill>
        <p:spPr>
          <a:xfrm>
            <a:off x="533400" y="381000"/>
            <a:ext cx="4114800" cy="16977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Papyrus" pitchFamily="66" charset="0"/>
              </a:rPr>
              <a:t>Different Time, Different Zombie</a:t>
            </a:r>
            <a:endParaRPr lang="en-US" dirty="0">
              <a:solidFill>
                <a:srgbClr val="FF0000"/>
              </a:solidFill>
              <a:latin typeface="Papyrus" pitchFamily="66" charset="0"/>
            </a:endParaRPr>
          </a:p>
        </p:txBody>
      </p:sp>
      <p:sp>
        <p:nvSpPr>
          <p:cNvPr id="3" name="Content Placeholder 2"/>
          <p:cNvSpPr>
            <a:spLocks noGrp="1"/>
          </p:cNvSpPr>
          <p:nvPr>
            <p:ph idx="1"/>
          </p:nvPr>
        </p:nvSpPr>
        <p:spPr>
          <a:xfrm>
            <a:off x="457200" y="1524000"/>
            <a:ext cx="3886200" cy="4648517"/>
          </a:xfrm>
        </p:spPr>
        <p:txBody>
          <a:bodyPr>
            <a:normAutofit/>
          </a:bodyPr>
          <a:lstStyle/>
          <a:p>
            <a:pPr>
              <a:buNone/>
            </a:pPr>
            <a:r>
              <a:rPr lang="en-US" sz="2800" dirty="0" smtClean="0"/>
              <a:t>White Zombie: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4" name="Picture 3" descr="white zombies.jpg"/>
          <p:cNvPicPr>
            <a:picLocks noChangeAspect="1"/>
          </p:cNvPicPr>
          <p:nvPr/>
        </p:nvPicPr>
        <p:blipFill>
          <a:blip r:embed="rId3" cstate="print"/>
          <a:stretch>
            <a:fillRect/>
          </a:stretch>
        </p:blipFill>
        <p:spPr>
          <a:xfrm>
            <a:off x="533400" y="2590800"/>
            <a:ext cx="3581400" cy="2781554"/>
          </a:xfrm>
          <a:prstGeom prst="rect">
            <a:avLst/>
          </a:prstGeom>
        </p:spPr>
      </p:pic>
      <p:sp>
        <p:nvSpPr>
          <p:cNvPr id="5" name="TextBox 4"/>
          <p:cNvSpPr txBox="1"/>
          <p:nvPr/>
        </p:nvSpPr>
        <p:spPr>
          <a:xfrm>
            <a:off x="4343400" y="1524000"/>
            <a:ext cx="4572000" cy="1446550"/>
          </a:xfrm>
          <a:prstGeom prst="rect">
            <a:avLst/>
          </a:prstGeom>
          <a:noFill/>
        </p:spPr>
        <p:txBody>
          <a:bodyPr wrap="square" rtlCol="0">
            <a:spAutoFit/>
          </a:bodyPr>
          <a:lstStyle/>
          <a:p>
            <a:r>
              <a:rPr lang="en-US" sz="2400" dirty="0" smtClean="0"/>
              <a:t>Invisible Invaders:</a:t>
            </a:r>
          </a:p>
          <a:p>
            <a:endParaRPr lang="en-US" sz="2400" dirty="0" smtClean="0"/>
          </a:p>
          <a:p>
            <a:pPr>
              <a:buFont typeface="Arial" pitchFamily="34" charset="0"/>
              <a:buChar char="•"/>
            </a:pPr>
            <a:r>
              <a:rPr lang="en-US" sz="2000" dirty="0" smtClean="0"/>
              <a:t>Invisible aliens inhabit dead bodies</a:t>
            </a:r>
          </a:p>
          <a:p>
            <a:endParaRPr lang="en-US" sz="2000" dirty="0" smtClean="0"/>
          </a:p>
        </p:txBody>
      </p:sp>
      <p:pic>
        <p:nvPicPr>
          <p:cNvPr id="6" name="Picture 5" descr="invisible invaders.jpg"/>
          <p:cNvPicPr>
            <a:picLocks noChangeAspect="1"/>
          </p:cNvPicPr>
          <p:nvPr/>
        </p:nvPicPr>
        <p:blipFill>
          <a:blip r:embed="rId4" cstate="print"/>
          <a:stretch>
            <a:fillRect/>
          </a:stretch>
        </p:blipFill>
        <p:spPr>
          <a:xfrm>
            <a:off x="5334000" y="2819400"/>
            <a:ext cx="2466975" cy="37546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d war.jpg"/>
          <p:cNvPicPr>
            <a:picLocks noChangeAspect="1"/>
          </p:cNvPicPr>
          <p:nvPr/>
        </p:nvPicPr>
        <p:blipFill>
          <a:blip r:embed="rId3" cstate="print"/>
          <a:stretch>
            <a:fillRect/>
          </a:stretch>
        </p:blipFill>
        <p:spPr>
          <a:xfrm>
            <a:off x="609600" y="685800"/>
            <a:ext cx="3733800" cy="2395855"/>
          </a:xfrm>
          <a:prstGeom prst="rect">
            <a:avLst/>
          </a:prstGeom>
        </p:spPr>
      </p:pic>
      <p:pic>
        <p:nvPicPr>
          <p:cNvPr id="5" name="Picture 4" descr="cold war world.jpg"/>
          <p:cNvPicPr>
            <a:picLocks noChangeAspect="1"/>
          </p:cNvPicPr>
          <p:nvPr/>
        </p:nvPicPr>
        <p:blipFill>
          <a:blip r:embed="rId4" cstate="print"/>
          <a:stretch>
            <a:fillRect/>
          </a:stretch>
        </p:blipFill>
        <p:spPr>
          <a:xfrm>
            <a:off x="533400" y="3505200"/>
            <a:ext cx="4907797" cy="3048000"/>
          </a:xfrm>
          <a:prstGeom prst="rect">
            <a:avLst/>
          </a:prstGeom>
        </p:spPr>
      </p:pic>
      <p:pic>
        <p:nvPicPr>
          <p:cNvPr id="6" name="Picture 5" descr="berlin wall.jpg"/>
          <p:cNvPicPr>
            <a:picLocks noChangeAspect="1"/>
          </p:cNvPicPr>
          <p:nvPr/>
        </p:nvPicPr>
        <p:blipFill>
          <a:blip r:embed="rId5" cstate="print"/>
          <a:stretch>
            <a:fillRect/>
          </a:stretch>
        </p:blipFill>
        <p:spPr>
          <a:xfrm>
            <a:off x="5562600" y="838200"/>
            <a:ext cx="3354559"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229600" cy="4525962"/>
          </a:xfrm>
        </p:spPr>
        <p:txBody>
          <a:bodyPr>
            <a:normAutofit/>
          </a:bodyPr>
          <a:lstStyle/>
          <a:p>
            <a:pPr>
              <a:buNone/>
            </a:pPr>
            <a:endParaRPr lang="en-US" dirty="0" smtClean="0"/>
          </a:p>
          <a:p>
            <a:pPr>
              <a:buNone/>
            </a:pPr>
            <a:r>
              <a:rPr lang="en-US" b="1" dirty="0" smtClean="0">
                <a:solidFill>
                  <a:srgbClr val="FF0000"/>
                </a:solidFill>
                <a:latin typeface="Papyrus" pitchFamily="66" charset="0"/>
              </a:rPr>
              <a:t>Plan 9 from Outer Space:</a:t>
            </a:r>
            <a:r>
              <a:rPr lang="en-US" b="1" dirty="0" smtClean="0">
                <a:solidFill>
                  <a:srgbClr val="FF0000"/>
                </a:solidFill>
              </a:rPr>
              <a:t> </a:t>
            </a:r>
            <a:endParaRPr lang="en-US" sz="2400" dirty="0" smtClean="0"/>
          </a:p>
          <a:p>
            <a:r>
              <a:rPr lang="en-US" sz="2400" dirty="0" smtClean="0"/>
              <a:t>Apocalypse arises from humanity’s own hubris</a:t>
            </a:r>
          </a:p>
          <a:p>
            <a:r>
              <a:rPr lang="en-US" sz="2400" dirty="0" smtClean="0"/>
              <a:t>Extraterrestrials resurrect the dead to stop humanity’s acquisition of dangerous weapons of mass destruction</a:t>
            </a:r>
          </a:p>
          <a:p>
            <a:endParaRPr lang="en-US" sz="2400" dirty="0" smtClean="0"/>
          </a:p>
          <a:p>
            <a:endParaRPr lang="en-US" dirty="0"/>
          </a:p>
        </p:txBody>
      </p:sp>
      <p:pic>
        <p:nvPicPr>
          <p:cNvPr id="4" name="Picture 3" descr="plan 9 from outer space.jpg"/>
          <p:cNvPicPr>
            <a:picLocks noChangeAspect="1"/>
          </p:cNvPicPr>
          <p:nvPr/>
        </p:nvPicPr>
        <p:blipFill>
          <a:blip r:embed="rId3" cstate="print"/>
          <a:stretch>
            <a:fillRect/>
          </a:stretch>
        </p:blipFill>
        <p:spPr>
          <a:xfrm>
            <a:off x="5893965" y="3048000"/>
            <a:ext cx="2701022" cy="3450133"/>
          </a:xfrm>
          <a:prstGeom prst="rect">
            <a:avLst/>
          </a:prstGeom>
        </p:spPr>
      </p:pic>
      <p:pic>
        <p:nvPicPr>
          <p:cNvPr id="5" name="Picture 4" descr="plan 9 cemetary.jpg"/>
          <p:cNvPicPr>
            <a:picLocks noChangeAspect="1"/>
          </p:cNvPicPr>
          <p:nvPr/>
        </p:nvPicPr>
        <p:blipFill>
          <a:blip r:embed="rId4" cstate="print"/>
          <a:stretch>
            <a:fillRect/>
          </a:stretch>
        </p:blipFill>
        <p:spPr>
          <a:xfrm>
            <a:off x="381000" y="3124200"/>
            <a:ext cx="4495800" cy="30856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roshima bombing.jpg"/>
          <p:cNvPicPr>
            <a:picLocks noChangeAspect="1"/>
          </p:cNvPicPr>
          <p:nvPr/>
        </p:nvPicPr>
        <p:blipFill>
          <a:blip r:embed="rId3" cstate="print"/>
          <a:stretch>
            <a:fillRect/>
          </a:stretch>
        </p:blipFill>
        <p:spPr>
          <a:xfrm>
            <a:off x="685800" y="1066800"/>
            <a:ext cx="3581400" cy="4093028"/>
          </a:xfrm>
          <a:prstGeom prst="rect">
            <a:avLst/>
          </a:prstGeom>
        </p:spPr>
      </p:pic>
      <p:pic>
        <p:nvPicPr>
          <p:cNvPr id="3" name="Picture 2" descr="vaccination.jpg"/>
          <p:cNvPicPr>
            <a:picLocks noChangeAspect="1"/>
          </p:cNvPicPr>
          <p:nvPr/>
        </p:nvPicPr>
        <p:blipFill>
          <a:blip r:embed="rId4" cstate="print"/>
          <a:stretch>
            <a:fillRect/>
          </a:stretch>
        </p:blipFill>
        <p:spPr>
          <a:xfrm>
            <a:off x="4419600" y="3352800"/>
            <a:ext cx="3685094" cy="2760264"/>
          </a:xfrm>
          <a:prstGeom prst="rect">
            <a:avLst/>
          </a:prstGeom>
        </p:spPr>
      </p:pic>
      <p:pic>
        <p:nvPicPr>
          <p:cNvPr id="4" name="Picture 3" descr="open heart surgery.jpg"/>
          <p:cNvPicPr>
            <a:picLocks noChangeAspect="1"/>
          </p:cNvPicPr>
          <p:nvPr/>
        </p:nvPicPr>
        <p:blipFill>
          <a:blip r:embed="rId5" cstate="print"/>
          <a:stretch>
            <a:fillRect/>
          </a:stretch>
        </p:blipFill>
        <p:spPr>
          <a:xfrm>
            <a:off x="4495800" y="685800"/>
            <a:ext cx="3609975" cy="23503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Papyrus" pitchFamily="66" charset="0"/>
              </a:rPr>
              <a:t>Human-Caused Zombie Invasions</a:t>
            </a:r>
            <a:endParaRPr lang="en-US" dirty="0">
              <a:solidFill>
                <a:srgbClr val="FF0000"/>
              </a:solidFill>
              <a:latin typeface="Papyrus" pitchFamily="66" charset="0"/>
            </a:endParaRPr>
          </a:p>
        </p:txBody>
      </p:sp>
      <p:sp>
        <p:nvSpPr>
          <p:cNvPr id="5" name="Text Placeholder 4"/>
          <p:cNvSpPr>
            <a:spLocks noGrp="1"/>
          </p:cNvSpPr>
          <p:nvPr>
            <p:ph type="body" idx="1"/>
          </p:nvPr>
        </p:nvSpPr>
        <p:spPr>
          <a:xfrm>
            <a:off x="457200" y="1828800"/>
            <a:ext cx="4040188" cy="639762"/>
          </a:xfrm>
        </p:spPr>
        <p:txBody>
          <a:bodyPr/>
          <a:lstStyle/>
          <a:p>
            <a:pPr algn="ctr"/>
            <a:r>
              <a:rPr lang="en-US" sz="1800" b="1" dirty="0" smtClean="0">
                <a:solidFill>
                  <a:srgbClr val="FF0000"/>
                </a:solidFill>
                <a:latin typeface="Papyrus" pitchFamily="66" charset="0"/>
              </a:rPr>
              <a:t>Night of the Living Dead</a:t>
            </a:r>
          </a:p>
          <a:p>
            <a:endParaRPr lang="en-US" dirty="0"/>
          </a:p>
        </p:txBody>
      </p:sp>
      <p:sp>
        <p:nvSpPr>
          <p:cNvPr id="6" name="Text Placeholder 5"/>
          <p:cNvSpPr>
            <a:spLocks noGrp="1"/>
          </p:cNvSpPr>
          <p:nvPr>
            <p:ph type="body" sz="half" idx="3"/>
          </p:nvPr>
        </p:nvSpPr>
        <p:spPr/>
        <p:txBody>
          <a:bodyPr/>
          <a:lstStyle/>
          <a:p>
            <a:pPr algn="ctr"/>
            <a:r>
              <a:rPr lang="en-US" sz="2000" dirty="0" smtClean="0">
                <a:solidFill>
                  <a:srgbClr val="FF0000"/>
                </a:solidFill>
                <a:latin typeface="Papyrus" pitchFamily="66" charset="0"/>
              </a:rPr>
              <a:t>Let sleeping corpses lie</a:t>
            </a:r>
            <a:endParaRPr lang="en-US" sz="2000" dirty="0"/>
          </a:p>
        </p:txBody>
      </p:sp>
      <p:sp>
        <p:nvSpPr>
          <p:cNvPr id="3" name="Content Placeholder 2"/>
          <p:cNvSpPr>
            <a:spLocks noGrp="1"/>
          </p:cNvSpPr>
          <p:nvPr>
            <p:ph sz="quarter" idx="2"/>
          </p:nvPr>
        </p:nvSpPr>
        <p:spPr/>
        <p:txBody>
          <a:bodyPr/>
          <a:lstStyle/>
          <a:p>
            <a:r>
              <a:rPr lang="en-US" sz="2000" dirty="0" smtClean="0"/>
              <a:t>Radiation emitted from a government “Venus probe” creates zombies</a:t>
            </a:r>
          </a:p>
          <a:p>
            <a:pPr>
              <a:buNone/>
            </a:pPr>
            <a:endParaRPr lang="en-US" dirty="0" smtClean="0"/>
          </a:p>
          <a:p>
            <a:pPr>
              <a:buNone/>
            </a:pPr>
            <a:endParaRPr lang="en-US" b="1" dirty="0" smtClean="0">
              <a:solidFill>
                <a:srgbClr val="FF0000"/>
              </a:solidFill>
              <a:latin typeface="Papyrus" pitchFamily="66" charset="0"/>
            </a:endParaRPr>
          </a:p>
          <a:p>
            <a:pPr>
              <a:buNone/>
            </a:pPr>
            <a:endParaRPr lang="en-US" b="1" dirty="0" smtClean="0">
              <a:solidFill>
                <a:srgbClr val="FF0000"/>
              </a:solidFill>
              <a:latin typeface="Papyrus" pitchFamily="66" charset="0"/>
            </a:endParaRPr>
          </a:p>
          <a:p>
            <a:pPr>
              <a:buNone/>
            </a:pPr>
            <a:endParaRPr lang="en-US" b="1" dirty="0" smtClean="0">
              <a:solidFill>
                <a:srgbClr val="FF0000"/>
              </a:solidFill>
              <a:latin typeface="Papyrus" pitchFamily="66" charset="0"/>
            </a:endParaRPr>
          </a:p>
          <a:p>
            <a:pPr>
              <a:buNone/>
            </a:pPr>
            <a:r>
              <a:rPr lang="en-US" dirty="0" smtClean="0"/>
              <a:t>	</a:t>
            </a:r>
          </a:p>
          <a:p>
            <a:endParaRPr lang="en-US" dirty="0"/>
          </a:p>
        </p:txBody>
      </p:sp>
      <p:pic>
        <p:nvPicPr>
          <p:cNvPr id="8" name="Content Placeholder 7" descr="let sleeping corpses liee.jpg"/>
          <p:cNvPicPr>
            <a:picLocks noGrp="1" noChangeAspect="1"/>
          </p:cNvPicPr>
          <p:nvPr>
            <p:ph sz="quarter" idx="4"/>
          </p:nvPr>
        </p:nvPicPr>
        <p:blipFill>
          <a:blip r:embed="rId3" cstate="print"/>
          <a:stretch>
            <a:fillRect/>
          </a:stretch>
        </p:blipFill>
        <p:spPr>
          <a:xfrm>
            <a:off x="5943600" y="3352800"/>
            <a:ext cx="2038350" cy="3019425"/>
          </a:xfrm>
        </p:spPr>
      </p:pic>
      <p:pic>
        <p:nvPicPr>
          <p:cNvPr id="4" name="Picture 3" descr="night of the living dead.jpg"/>
          <p:cNvPicPr>
            <a:picLocks noChangeAspect="1"/>
          </p:cNvPicPr>
          <p:nvPr/>
        </p:nvPicPr>
        <p:blipFill>
          <a:blip r:embed="rId4" cstate="print"/>
          <a:stretch>
            <a:fillRect/>
          </a:stretch>
        </p:blipFill>
        <p:spPr>
          <a:xfrm>
            <a:off x="762000" y="3429000"/>
            <a:ext cx="3643312" cy="2865688"/>
          </a:xfrm>
          <a:prstGeom prst="rect">
            <a:avLst/>
          </a:prstGeom>
        </p:spPr>
      </p:pic>
      <p:sp>
        <p:nvSpPr>
          <p:cNvPr id="9" name="TextBox 8"/>
          <p:cNvSpPr txBox="1"/>
          <p:nvPr/>
        </p:nvSpPr>
        <p:spPr>
          <a:xfrm>
            <a:off x="4876800" y="2286000"/>
            <a:ext cx="3733800" cy="707886"/>
          </a:xfrm>
          <a:prstGeom prst="rect">
            <a:avLst/>
          </a:prstGeom>
          <a:noFill/>
        </p:spPr>
        <p:txBody>
          <a:bodyPr wrap="square" rtlCol="0">
            <a:spAutoFit/>
          </a:bodyPr>
          <a:lstStyle/>
          <a:p>
            <a:pPr>
              <a:buFont typeface="Arial" pitchFamily="34" charset="0"/>
              <a:buChar char="•"/>
            </a:pPr>
            <a:r>
              <a:rPr lang="en-US" sz="2000" dirty="0" smtClean="0"/>
              <a:t>Insecticide machine brings zombies to life</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dt.jpg"/>
          <p:cNvPicPr>
            <a:picLocks noChangeAspect="1"/>
          </p:cNvPicPr>
          <p:nvPr/>
        </p:nvPicPr>
        <p:blipFill>
          <a:blip r:embed="rId2" cstate="print"/>
          <a:stretch>
            <a:fillRect/>
          </a:stretch>
        </p:blipFill>
        <p:spPr>
          <a:xfrm>
            <a:off x="1905000" y="228600"/>
            <a:ext cx="5029200" cy="2652944"/>
          </a:xfrm>
          <a:prstGeom prst="rect">
            <a:avLst/>
          </a:prstGeom>
        </p:spPr>
      </p:pic>
      <p:pic>
        <p:nvPicPr>
          <p:cNvPr id="8" name="Picture 7" descr="aerial ddt.jpg"/>
          <p:cNvPicPr>
            <a:picLocks noChangeAspect="1"/>
          </p:cNvPicPr>
          <p:nvPr/>
        </p:nvPicPr>
        <p:blipFill>
          <a:blip r:embed="rId3" cstate="print"/>
          <a:stretch>
            <a:fillRect/>
          </a:stretch>
        </p:blipFill>
        <p:spPr>
          <a:xfrm>
            <a:off x="4343400" y="3124200"/>
            <a:ext cx="4371975" cy="3094769"/>
          </a:xfrm>
          <a:prstGeom prst="rect">
            <a:avLst/>
          </a:prstGeom>
        </p:spPr>
      </p:pic>
      <p:pic>
        <p:nvPicPr>
          <p:cNvPr id="9" name="Picture 8" descr="ground ddt.jpg"/>
          <p:cNvPicPr>
            <a:picLocks noChangeAspect="1"/>
          </p:cNvPicPr>
          <p:nvPr/>
        </p:nvPicPr>
        <p:blipFill>
          <a:blip r:embed="rId4" cstate="print"/>
          <a:stretch>
            <a:fillRect/>
          </a:stretch>
        </p:blipFill>
        <p:spPr>
          <a:xfrm>
            <a:off x="533400" y="3048000"/>
            <a:ext cx="3698786" cy="33242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FF0000"/>
                </a:solidFill>
                <a:latin typeface="Papyrus" pitchFamily="66" charset="0"/>
              </a:rPr>
              <a:t>28 Days Later</a:t>
            </a:r>
            <a:endParaRPr lang="en-US" b="1" dirty="0">
              <a:solidFill>
                <a:srgbClr val="FF0000"/>
              </a:solidFill>
              <a:latin typeface="Papyrus" pitchFamily="66" charset="0"/>
            </a:endParaRPr>
          </a:p>
        </p:txBody>
      </p:sp>
      <p:pic>
        <p:nvPicPr>
          <p:cNvPr id="8" name="Picture 7" descr="28 days later.jpg"/>
          <p:cNvPicPr>
            <a:picLocks noChangeAspect="1"/>
          </p:cNvPicPr>
          <p:nvPr/>
        </p:nvPicPr>
        <p:blipFill>
          <a:blip r:embed="rId3" cstate="print"/>
          <a:stretch>
            <a:fillRect/>
          </a:stretch>
        </p:blipFill>
        <p:spPr>
          <a:xfrm>
            <a:off x="5105400" y="1600200"/>
            <a:ext cx="3200400" cy="4747260"/>
          </a:xfrm>
          <a:prstGeom prst="rect">
            <a:avLst/>
          </a:prstGeom>
        </p:spPr>
      </p:pic>
      <p:sp>
        <p:nvSpPr>
          <p:cNvPr id="9" name="TextBox 8"/>
          <p:cNvSpPr txBox="1"/>
          <p:nvPr/>
        </p:nvSpPr>
        <p:spPr>
          <a:xfrm>
            <a:off x="533400" y="1600200"/>
            <a:ext cx="4191000" cy="2492990"/>
          </a:xfrm>
          <a:prstGeom prst="rect">
            <a:avLst/>
          </a:prstGeom>
          <a:noFill/>
        </p:spPr>
        <p:txBody>
          <a:bodyPr wrap="square" rtlCol="0">
            <a:spAutoFit/>
          </a:bodyPr>
          <a:lstStyle/>
          <a:p>
            <a:pPr>
              <a:buFont typeface="Arial" pitchFamily="34" charset="0"/>
              <a:buChar char="•"/>
            </a:pPr>
            <a:r>
              <a:rPr lang="en-US" sz="2000" dirty="0" smtClean="0"/>
              <a:t>Total apocalyptic scenario</a:t>
            </a:r>
          </a:p>
          <a:p>
            <a:pPr>
              <a:buFont typeface="Arial" pitchFamily="34" charset="0"/>
              <a:buChar char="•"/>
            </a:pPr>
            <a:endParaRPr lang="en-US" sz="2000" dirty="0"/>
          </a:p>
          <a:p>
            <a:pPr>
              <a:buFont typeface="Arial" pitchFamily="34" charset="0"/>
              <a:buChar char="•"/>
            </a:pPr>
            <a:r>
              <a:rPr lang="en-US" sz="2000" dirty="0" smtClean="0"/>
              <a:t>Monkeys infected with “rage virus” for scientific testing</a:t>
            </a:r>
          </a:p>
          <a:p>
            <a:pPr>
              <a:buFont typeface="Arial" pitchFamily="34" charset="0"/>
              <a:buChar char="•"/>
            </a:pPr>
            <a:r>
              <a:rPr lang="en-US" sz="2000" dirty="0" smtClean="0"/>
              <a:t>Animal Liberation activists free monkeys</a:t>
            </a:r>
          </a:p>
          <a:p>
            <a:endParaRPr lang="en-US" dirty="0"/>
          </a:p>
          <a:p>
            <a:endParaRPr lang="en-US" dirty="0"/>
          </a:p>
        </p:txBody>
      </p:sp>
      <p:pic>
        <p:nvPicPr>
          <p:cNvPr id="10" name="Picture 9" descr="monkey.jpg"/>
          <p:cNvPicPr>
            <a:picLocks noChangeAspect="1"/>
          </p:cNvPicPr>
          <p:nvPr/>
        </p:nvPicPr>
        <p:blipFill>
          <a:blip r:embed="rId4" cstate="print"/>
          <a:stretch>
            <a:fillRect/>
          </a:stretch>
        </p:blipFill>
        <p:spPr>
          <a:xfrm>
            <a:off x="685800" y="3657600"/>
            <a:ext cx="3895725" cy="27717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solidFill>
                  <a:srgbClr val="FF0000"/>
                </a:solidFill>
                <a:latin typeface="Papyrus" pitchFamily="66" charset="0"/>
              </a:rPr>
              <a:t>Causes of Zombies</a:t>
            </a:r>
            <a:endParaRPr lang="en-US" dirty="0">
              <a:solidFill>
                <a:srgbClr val="FF0000"/>
              </a:solidFill>
              <a:latin typeface="Papyrus" pitchFamily="66" charset="0"/>
            </a:endParaRPr>
          </a:p>
        </p:txBody>
      </p:sp>
      <p:sp>
        <p:nvSpPr>
          <p:cNvPr id="3" name="TextBox 2"/>
          <p:cNvSpPr txBox="1"/>
          <p:nvPr/>
        </p:nvSpPr>
        <p:spPr>
          <a:xfrm>
            <a:off x="609600" y="1600200"/>
            <a:ext cx="3733800" cy="3754874"/>
          </a:xfrm>
          <a:prstGeom prst="rect">
            <a:avLst/>
          </a:prstGeom>
          <a:noFill/>
        </p:spPr>
        <p:txBody>
          <a:bodyPr wrap="square" rtlCol="0">
            <a:spAutoFit/>
          </a:bodyPr>
          <a:lstStyle/>
          <a:p>
            <a:pPr>
              <a:buFont typeface="Arial" pitchFamily="34" charset="0"/>
              <a:buChar char="•"/>
            </a:pPr>
            <a:r>
              <a:rPr lang="en-US" sz="2000" b="1" dirty="0" smtClean="0"/>
              <a:t>Enslavement/Hypnosis</a:t>
            </a:r>
          </a:p>
          <a:p>
            <a:pPr>
              <a:buFont typeface="Arial" pitchFamily="34" charset="0"/>
              <a:buChar char="•"/>
            </a:pPr>
            <a:endParaRPr lang="en-US" sz="2000" b="1" dirty="0"/>
          </a:p>
          <a:p>
            <a:pPr>
              <a:buFont typeface="Arial" pitchFamily="34" charset="0"/>
              <a:buChar char="•"/>
            </a:pPr>
            <a:r>
              <a:rPr lang="en-US" sz="2000" b="1" dirty="0" smtClean="0"/>
              <a:t>Technological Advances/Scientific Exploration</a:t>
            </a:r>
          </a:p>
          <a:p>
            <a:endParaRPr lang="en-US" sz="2000" b="1" dirty="0"/>
          </a:p>
          <a:p>
            <a:pPr>
              <a:buFont typeface="Arial" pitchFamily="34" charset="0"/>
              <a:buChar char="•"/>
            </a:pPr>
            <a:r>
              <a:rPr lang="en-US" sz="2000" b="1" dirty="0" smtClean="0"/>
              <a:t>Environmental Destruction</a:t>
            </a:r>
          </a:p>
          <a:p>
            <a:pPr>
              <a:buFont typeface="Arial" pitchFamily="34" charset="0"/>
              <a:buChar char="•"/>
            </a:pPr>
            <a:endParaRPr lang="en-US" sz="2000" b="1" dirty="0"/>
          </a:p>
          <a:p>
            <a:pPr>
              <a:buFont typeface="Arial" pitchFamily="34" charset="0"/>
              <a:buChar char="•"/>
            </a:pPr>
            <a:r>
              <a:rPr lang="en-US" sz="2000" b="1" dirty="0" smtClean="0"/>
              <a:t>Plague</a:t>
            </a:r>
          </a:p>
          <a:p>
            <a:pPr>
              <a:buFont typeface="Arial" pitchFamily="34" charset="0"/>
              <a:buChar char="•"/>
            </a:pPr>
            <a:endParaRPr lang="en-US" sz="2000" b="1" dirty="0"/>
          </a:p>
          <a:p>
            <a:endParaRPr lang="en-US" sz="2000" b="1" dirty="0"/>
          </a:p>
          <a:p>
            <a:pPr>
              <a:buFont typeface="Arial" pitchFamily="34" charset="0"/>
              <a:buChar char="•"/>
            </a:pPr>
            <a:endParaRPr lang="en-US" dirty="0"/>
          </a:p>
        </p:txBody>
      </p:sp>
      <p:pic>
        <p:nvPicPr>
          <p:cNvPr id="4" name="Picture 3" descr="4.jpg"/>
          <p:cNvPicPr>
            <a:picLocks noChangeAspect="1"/>
          </p:cNvPicPr>
          <p:nvPr/>
        </p:nvPicPr>
        <p:blipFill>
          <a:blip r:embed="rId2" cstate="print"/>
          <a:stretch>
            <a:fillRect/>
          </a:stretch>
        </p:blipFill>
        <p:spPr>
          <a:xfrm>
            <a:off x="4495800" y="1447800"/>
            <a:ext cx="3276600" cy="515508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6868</TotalTime>
  <Words>597</Words>
  <Application>Microsoft Macintosh PowerPoint</Application>
  <PresentationFormat>On-screen Show (4:3)</PresentationFormat>
  <Paragraphs>106</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Zombie Apocalypse Then and Now</vt:lpstr>
      <vt:lpstr>Different Time, Different Zombie</vt:lpstr>
      <vt:lpstr>PowerPoint Presentation</vt:lpstr>
      <vt:lpstr>PowerPoint Presentation</vt:lpstr>
      <vt:lpstr>PowerPoint Presentation</vt:lpstr>
      <vt:lpstr>Human-Caused Zombie Invasions</vt:lpstr>
      <vt:lpstr>PowerPoint Presentation</vt:lpstr>
      <vt:lpstr>28 Days Later</vt:lpstr>
      <vt:lpstr>Causes of Zombies</vt:lpstr>
      <vt:lpstr>PowerPoint Presentation</vt:lpstr>
      <vt:lpstr>PowerPoint Presentation</vt:lpstr>
      <vt:lpstr>PowerPoint Presentation</vt:lpstr>
      <vt:lpstr>PowerPoint Presentation</vt:lpstr>
      <vt:lpstr>PowerPoint Presentation</vt:lpstr>
      <vt:lpstr>You Decide…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Zombie Apocalypse Now</dc:title>
  <dc:creator>Samantha Krop</dc:creator>
  <cp:lastModifiedBy>Shiloh Powers</cp:lastModifiedBy>
  <cp:revision>6</cp:revision>
  <dcterms:created xsi:type="dcterms:W3CDTF">2014-01-12T21:46:22Z</dcterms:created>
  <dcterms:modified xsi:type="dcterms:W3CDTF">2014-01-17T18:21:56Z</dcterms:modified>
</cp:coreProperties>
</file>