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8" r:id="rId3"/>
    <p:sldId id="264" r:id="rId4"/>
    <p:sldId id="262" r:id="rId5"/>
    <p:sldId id="257" r:id="rId6"/>
    <p:sldId id="259" r:id="rId7"/>
    <p:sldId id="266" r:id="rId8"/>
    <p:sldId id="263" r:id="rId9"/>
    <p:sldId id="265"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3" d="100"/>
          <a:sy n="33" d="100"/>
        </p:scale>
        <p:origin x="-22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AD52C7-E7A8-42AD-84E7-59D31E08656C}" type="datetimeFigureOut">
              <a:rPr lang="en-US" smtClean="0"/>
              <a:pPr/>
              <a:t>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AFD0B-5C64-4EC2-95D2-C46474F15615}" type="slidenum">
              <a:rPr lang="en-US" smtClean="0"/>
              <a:pPr/>
              <a:t>‹#›</a:t>
            </a:fld>
            <a:endParaRPr lang="en-US"/>
          </a:p>
        </p:txBody>
      </p:sp>
    </p:spTree>
    <p:extLst>
      <p:ext uri="{BB962C8B-B14F-4D97-AF65-F5344CB8AC3E}">
        <p14:creationId xmlns:p14="http://schemas.microsoft.com/office/powerpoint/2010/main" val="1979293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5AFD0B-5C64-4EC2-95D2-C46474F1561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5AFD0B-5C64-4EC2-95D2-C46474F1561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Attitude</a:t>
            </a:r>
            <a:r>
              <a:rPr lang="en-US" baseline="0" dirty="0" smtClean="0"/>
              <a:t> can make a huge difference in survival situations but never underestimate the importance of preparation.</a:t>
            </a:r>
            <a:endParaRPr lang="en-US" dirty="0"/>
          </a:p>
        </p:txBody>
      </p:sp>
      <p:sp>
        <p:nvSpPr>
          <p:cNvPr id="4" name="Slide Number Placeholder 3"/>
          <p:cNvSpPr>
            <a:spLocks noGrp="1"/>
          </p:cNvSpPr>
          <p:nvPr>
            <p:ph type="sldNum" sz="quarter" idx="10"/>
          </p:nvPr>
        </p:nvSpPr>
        <p:spPr/>
        <p:txBody>
          <a:bodyPr/>
          <a:lstStyle/>
          <a:p>
            <a:fld id="{B15AFD0B-5C64-4EC2-95D2-C46474F15615}"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768BD081-7C46-4BA8-BF57-BC0A660DDF8A}" type="datetimeFigureOut">
              <a:rPr lang="en-US" smtClean="0"/>
              <a:pPr/>
              <a:t>1/9/14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35288A6-F64B-4346-B63E-71DF2192F31A}"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8BD081-7C46-4BA8-BF57-BC0A660DDF8A}" type="datetimeFigureOut">
              <a:rPr lang="en-US" smtClean="0"/>
              <a:pPr/>
              <a:t>1/9/14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5288A6-F64B-4346-B63E-71DF2192F3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8BD081-7C46-4BA8-BF57-BC0A660DDF8A}" type="datetimeFigureOut">
              <a:rPr lang="en-US" smtClean="0"/>
              <a:pPr/>
              <a:t>1/9/14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5288A6-F64B-4346-B63E-71DF2192F3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8BD081-7C46-4BA8-BF57-BC0A660DDF8A}" type="datetimeFigureOut">
              <a:rPr lang="en-US" smtClean="0"/>
              <a:pPr/>
              <a:t>1/9/14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5288A6-F64B-4346-B63E-71DF2192F3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768BD081-7C46-4BA8-BF57-BC0A660DDF8A}" type="datetimeFigureOut">
              <a:rPr lang="en-US" smtClean="0"/>
              <a:pPr/>
              <a:t>1/9/14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35288A6-F64B-4346-B63E-71DF2192F31A}"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8BD081-7C46-4BA8-BF57-BC0A660DDF8A}" type="datetimeFigureOut">
              <a:rPr lang="en-US" smtClean="0"/>
              <a:pPr/>
              <a:t>1/9/14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135288A6-F64B-4346-B63E-71DF2192F31A}"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68BD081-7C46-4BA8-BF57-BC0A660DDF8A}" type="datetimeFigureOut">
              <a:rPr lang="en-US" smtClean="0"/>
              <a:pPr/>
              <a:t>1/9/14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135288A6-F64B-4346-B63E-71DF2192F3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68BD081-7C46-4BA8-BF57-BC0A660DDF8A}" type="datetimeFigureOut">
              <a:rPr lang="en-US" smtClean="0"/>
              <a:pPr/>
              <a:t>1/9/14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35288A6-F64B-4346-B63E-71DF2192F31A}"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68BD081-7C46-4BA8-BF57-BC0A660DDF8A}" type="datetimeFigureOut">
              <a:rPr lang="en-US" smtClean="0"/>
              <a:pPr/>
              <a:t>1/9/14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35288A6-F64B-4346-B63E-71DF2192F3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768BD081-7C46-4BA8-BF57-BC0A660DDF8A}" type="datetimeFigureOut">
              <a:rPr lang="en-US" smtClean="0"/>
              <a:pPr/>
              <a:t>1/9/14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35288A6-F64B-4346-B63E-71DF2192F31A}"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768BD081-7C46-4BA8-BF57-BC0A660DDF8A}" type="datetimeFigureOut">
              <a:rPr lang="en-US" smtClean="0"/>
              <a:pPr/>
              <a:t>1/9/14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35288A6-F64B-4346-B63E-71DF2192F31A}"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68BD081-7C46-4BA8-BF57-BC0A660DDF8A}" type="datetimeFigureOut">
              <a:rPr lang="en-US" smtClean="0"/>
              <a:pPr/>
              <a:t>1/9/14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35288A6-F64B-4346-B63E-71DF2192F31A}"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rest.jpg"/>
          <p:cNvPicPr>
            <a:picLocks noChangeAspect="1"/>
          </p:cNvPicPr>
          <p:nvPr/>
        </p:nvPicPr>
        <p:blipFill>
          <a:blip r:embed="rId3" cstate="print"/>
          <a:stretch>
            <a:fillRect/>
          </a:stretch>
        </p:blipFill>
        <p:spPr>
          <a:xfrm>
            <a:off x="0" y="228600"/>
            <a:ext cx="9144000" cy="6172200"/>
          </a:xfrm>
          <a:prstGeom prst="rect">
            <a:avLst/>
          </a:prstGeom>
        </p:spPr>
      </p:pic>
      <p:sp>
        <p:nvSpPr>
          <p:cNvPr id="2" name="Title 1"/>
          <p:cNvSpPr>
            <a:spLocks noGrp="1"/>
          </p:cNvSpPr>
          <p:nvPr>
            <p:ph type="ctrTitle"/>
          </p:nvPr>
        </p:nvSpPr>
        <p:spPr>
          <a:xfrm>
            <a:off x="228600" y="533400"/>
            <a:ext cx="8229600" cy="2209800"/>
          </a:xfrm>
        </p:spPr>
        <p:txBody>
          <a:bodyPr/>
          <a:lstStyle/>
          <a:p>
            <a:r>
              <a:rPr lang="en-US" dirty="0" smtClean="0"/>
              <a:t>The Psychology of Survival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8077200" cy="1877437"/>
          </a:xfrm>
          <a:prstGeom prst="rect">
            <a:avLst/>
          </a:prstGeom>
          <a:noFill/>
        </p:spPr>
        <p:txBody>
          <a:bodyPr wrap="square" rtlCol="0">
            <a:spAutoFit/>
          </a:bodyPr>
          <a:lstStyle/>
          <a:p>
            <a:r>
              <a:rPr lang="en-US" sz="4000" dirty="0" smtClean="0">
                <a:solidFill>
                  <a:srgbClr val="FF0000"/>
                </a:solidFill>
              </a:rPr>
              <a:t>RULE NUMBER FOUR:</a:t>
            </a:r>
          </a:p>
          <a:p>
            <a:r>
              <a:rPr lang="en-US" sz="4000" dirty="0" smtClean="0">
                <a:solidFill>
                  <a:srgbClr val="FF0000"/>
                </a:solidFill>
              </a:rPr>
              <a:t>DON’T LET FEAR SET IN</a:t>
            </a:r>
          </a:p>
          <a:p>
            <a:endParaRPr lang="en-US" dirty="0"/>
          </a:p>
          <a:p>
            <a:endParaRPr lang="en-US" dirty="0"/>
          </a:p>
        </p:txBody>
      </p:sp>
      <p:sp>
        <p:nvSpPr>
          <p:cNvPr id="3" name="TextBox 2"/>
          <p:cNvSpPr txBox="1"/>
          <p:nvPr/>
        </p:nvSpPr>
        <p:spPr>
          <a:xfrm>
            <a:off x="457200" y="1905000"/>
            <a:ext cx="8382000" cy="3385542"/>
          </a:xfrm>
          <a:prstGeom prst="rect">
            <a:avLst/>
          </a:prstGeom>
          <a:noFill/>
        </p:spPr>
        <p:txBody>
          <a:bodyPr wrap="square" rtlCol="0">
            <a:spAutoFit/>
          </a:bodyPr>
          <a:lstStyle/>
          <a:p>
            <a:pPr>
              <a:buFont typeface="Arial" pitchFamily="34" charset="0"/>
              <a:buChar char="•"/>
            </a:pPr>
            <a:r>
              <a:rPr lang="en-US" sz="2000" dirty="0" smtClean="0"/>
              <a:t>Fear is your worst enemy</a:t>
            </a:r>
          </a:p>
          <a:p>
            <a:pPr>
              <a:buFont typeface="Arial" pitchFamily="34" charset="0"/>
              <a:buChar char="•"/>
            </a:pPr>
            <a:endParaRPr lang="en-US" sz="2000" dirty="0"/>
          </a:p>
          <a:p>
            <a:pPr>
              <a:buFont typeface="Arial" pitchFamily="34" charset="0"/>
              <a:buChar char="•"/>
            </a:pPr>
            <a:r>
              <a:rPr lang="en-US" sz="2000" dirty="0" smtClean="0"/>
              <a:t>Most fear is a result of ignorance, or the unknown</a:t>
            </a:r>
          </a:p>
          <a:p>
            <a:endParaRPr lang="en-US" sz="2000" dirty="0"/>
          </a:p>
          <a:p>
            <a:pPr>
              <a:buFont typeface="Arial" pitchFamily="34" charset="0"/>
              <a:buChar char="•"/>
            </a:pPr>
            <a:r>
              <a:rPr lang="en-US" sz="2000" dirty="0" smtClean="0"/>
              <a:t>Combat fear by:</a:t>
            </a:r>
          </a:p>
          <a:p>
            <a:r>
              <a:rPr lang="en-US" sz="2000" dirty="0"/>
              <a:t>	</a:t>
            </a:r>
            <a:r>
              <a:rPr lang="en-US" sz="2000" dirty="0" smtClean="0"/>
              <a:t>-keeping yourself busy</a:t>
            </a:r>
          </a:p>
          <a:p>
            <a:r>
              <a:rPr lang="en-US" sz="2000" dirty="0"/>
              <a:t>	</a:t>
            </a:r>
            <a:r>
              <a:rPr lang="en-US" sz="2000" dirty="0" smtClean="0"/>
              <a:t>-learning hard skills and feeling confident: knives are number  	on survival skill</a:t>
            </a:r>
          </a:p>
          <a:p>
            <a:endParaRPr lang="en-US" dirty="0" smtClean="0"/>
          </a:p>
          <a:p>
            <a:endParaRPr lang="en-US" dirty="0"/>
          </a:p>
          <a:p>
            <a:endParaRPr lang="en-US" dirty="0"/>
          </a:p>
        </p:txBody>
      </p:sp>
      <p:pic>
        <p:nvPicPr>
          <p:cNvPr id="4" name="Picture 3" descr="fear quote.png"/>
          <p:cNvPicPr>
            <a:picLocks noChangeAspect="1"/>
          </p:cNvPicPr>
          <p:nvPr/>
        </p:nvPicPr>
        <p:blipFill>
          <a:blip r:embed="rId2" cstate="print"/>
          <a:stretch>
            <a:fillRect/>
          </a:stretch>
        </p:blipFill>
        <p:spPr>
          <a:xfrm>
            <a:off x="3962400" y="4251080"/>
            <a:ext cx="4597397" cy="2055567"/>
          </a:xfrm>
          <a:prstGeom prst="rect">
            <a:avLst/>
          </a:prstGeom>
        </p:spPr>
      </p:pic>
      <p:pic>
        <p:nvPicPr>
          <p:cNvPr id="6" name="Picture 5" descr="fear.jpg"/>
          <p:cNvPicPr>
            <a:picLocks noChangeAspect="1"/>
          </p:cNvPicPr>
          <p:nvPr/>
        </p:nvPicPr>
        <p:blipFill>
          <a:blip r:embed="rId3" cstate="print"/>
          <a:stretch>
            <a:fillRect/>
          </a:stretch>
        </p:blipFill>
        <p:spPr>
          <a:xfrm>
            <a:off x="6553200" y="381000"/>
            <a:ext cx="1828800" cy="182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Hawke’s Special Forces Survival Handbook: </a:t>
            </a:r>
            <a:endParaRPr lang="en-US" dirty="0"/>
          </a:p>
        </p:txBody>
      </p:sp>
      <p:sp>
        <p:nvSpPr>
          <p:cNvPr id="5" name="Content Placeholder 4"/>
          <p:cNvSpPr>
            <a:spLocks noGrp="1"/>
          </p:cNvSpPr>
          <p:nvPr>
            <p:ph sz="half" idx="1"/>
          </p:nvPr>
        </p:nvSpPr>
        <p:spPr>
          <a:xfrm>
            <a:off x="457200" y="1645920"/>
            <a:ext cx="4648200" cy="4678680"/>
          </a:xfrm>
        </p:spPr>
        <p:txBody>
          <a:bodyPr>
            <a:normAutofit fontScale="92500" lnSpcReduction="20000"/>
          </a:bodyPr>
          <a:lstStyle/>
          <a:p>
            <a:pPr>
              <a:buNone/>
            </a:pPr>
            <a:r>
              <a:rPr lang="en-US" dirty="0" smtClean="0"/>
              <a:t>Survival Situations:</a:t>
            </a:r>
          </a:p>
          <a:p>
            <a:pPr>
              <a:buNone/>
            </a:pPr>
            <a:r>
              <a:rPr lang="en-US" i="1" dirty="0" smtClean="0"/>
              <a:t>   “It happens to thousands of people every year, and it could just as easily happen to you.  Your airplane goes down in the wilderness; or the train you’re riding derails miles from the nearest junction…the possibilities are endless.”</a:t>
            </a:r>
          </a:p>
          <a:p>
            <a:endParaRPr lang="en-US" dirty="0" smtClean="0"/>
          </a:p>
          <a:p>
            <a:r>
              <a:rPr lang="en-US" sz="3300" b="1" dirty="0" smtClean="0"/>
              <a:t>Will you be able to handle the situation?</a:t>
            </a:r>
            <a:endParaRPr lang="en-US" sz="3300" b="1" dirty="0"/>
          </a:p>
        </p:txBody>
      </p:sp>
      <p:pic>
        <p:nvPicPr>
          <p:cNvPr id="9" name="Content Placeholder 8" descr="hawkes.JPG"/>
          <p:cNvPicPr>
            <a:picLocks noGrp="1" noChangeAspect="1"/>
          </p:cNvPicPr>
          <p:nvPr>
            <p:ph sz="half" idx="2"/>
          </p:nvPr>
        </p:nvPicPr>
        <p:blipFill>
          <a:blip r:embed="rId3" cstate="print"/>
          <a:stretch>
            <a:fillRect/>
          </a:stretch>
        </p:blipFill>
        <p:spPr>
          <a:xfrm>
            <a:off x="5090087" y="1646238"/>
            <a:ext cx="3154826" cy="4525962"/>
          </a:xfr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Always Be Prepared</a:t>
            </a:r>
            <a:endParaRPr lang="en-US" dirty="0"/>
          </a:p>
        </p:txBody>
      </p:sp>
      <p:sp>
        <p:nvSpPr>
          <p:cNvPr id="3" name="Content Placeholder 2"/>
          <p:cNvSpPr>
            <a:spLocks noGrp="1"/>
          </p:cNvSpPr>
          <p:nvPr>
            <p:ph sz="half" idx="1"/>
          </p:nvPr>
        </p:nvSpPr>
        <p:spPr>
          <a:xfrm>
            <a:off x="304800" y="1905000"/>
            <a:ext cx="3962400" cy="4069080"/>
          </a:xfrm>
        </p:spPr>
        <p:txBody>
          <a:bodyPr>
            <a:normAutofit fontScale="92500" lnSpcReduction="20000"/>
          </a:bodyPr>
          <a:lstStyle/>
          <a:p>
            <a:r>
              <a:rPr lang="en-US" dirty="0" smtClean="0"/>
              <a:t>Have on hand:</a:t>
            </a:r>
          </a:p>
          <a:p>
            <a:pPr lvl="1"/>
            <a:r>
              <a:rPr lang="en-US" dirty="0" smtClean="0"/>
              <a:t>Clothing layers</a:t>
            </a:r>
          </a:p>
          <a:p>
            <a:pPr lvl="1"/>
            <a:r>
              <a:rPr lang="en-US" dirty="0" smtClean="0"/>
              <a:t>Knife</a:t>
            </a:r>
          </a:p>
          <a:p>
            <a:pPr lvl="1"/>
            <a:r>
              <a:rPr lang="en-US" dirty="0" smtClean="0"/>
              <a:t>Compass</a:t>
            </a:r>
          </a:p>
          <a:p>
            <a:pPr lvl="1">
              <a:buNone/>
            </a:pPr>
            <a:endParaRPr lang="en-US" dirty="0" smtClean="0"/>
          </a:p>
          <a:p>
            <a:r>
              <a:rPr lang="en-US" dirty="0" smtClean="0"/>
              <a:t>Learn how to:</a:t>
            </a:r>
          </a:p>
          <a:p>
            <a:pPr lvl="1"/>
            <a:r>
              <a:rPr lang="en-US" dirty="0" smtClean="0"/>
              <a:t>Start a fire</a:t>
            </a:r>
          </a:p>
          <a:p>
            <a:pPr lvl="1"/>
            <a:r>
              <a:rPr lang="en-US" dirty="0" smtClean="0"/>
              <a:t>Create shelter</a:t>
            </a:r>
          </a:p>
          <a:p>
            <a:pPr>
              <a:buNone/>
            </a:pPr>
            <a:endParaRPr lang="en-US" dirty="0" smtClean="0"/>
          </a:p>
          <a:p>
            <a:r>
              <a:rPr lang="en-US" dirty="0" smtClean="0"/>
              <a:t>Never:</a:t>
            </a:r>
          </a:p>
          <a:p>
            <a:pPr lvl="1"/>
            <a:r>
              <a:rPr lang="en-US" dirty="0" smtClean="0"/>
              <a:t>Lose core temp.</a:t>
            </a:r>
          </a:p>
          <a:p>
            <a:pPr lvl="1"/>
            <a:r>
              <a:rPr lang="en-US" dirty="0" smtClean="0"/>
              <a:t>Lose hope</a:t>
            </a:r>
          </a:p>
          <a:p>
            <a:pPr lvl="1"/>
            <a:endParaRPr lang="en-US" dirty="0" smtClean="0"/>
          </a:p>
          <a:p>
            <a:pPr lvl="1">
              <a:buNone/>
            </a:pPr>
            <a:endParaRPr lang="en-US" dirty="0" smtClean="0"/>
          </a:p>
          <a:p>
            <a:pPr lvl="1"/>
            <a:endParaRPr lang="en-US" dirty="0" smtClean="0"/>
          </a:p>
        </p:txBody>
      </p:sp>
      <p:pic>
        <p:nvPicPr>
          <p:cNvPr id="7" name="Content Placeholder 6" descr="zombie survival kit.jpg"/>
          <p:cNvPicPr>
            <a:picLocks noGrp="1" noChangeAspect="1"/>
          </p:cNvPicPr>
          <p:nvPr>
            <p:ph sz="half" idx="2"/>
          </p:nvPr>
        </p:nvPicPr>
        <p:blipFill>
          <a:blip r:embed="rId3" cstate="print"/>
          <a:stretch>
            <a:fillRect/>
          </a:stretch>
        </p:blipFill>
        <p:spPr>
          <a:xfrm>
            <a:off x="4038600" y="2057400"/>
            <a:ext cx="4465821" cy="2971801"/>
          </a:xfr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You’re Up The Creek…</a:t>
            </a:r>
            <a:endParaRPr lang="en-US" dirty="0"/>
          </a:p>
        </p:txBody>
      </p:sp>
      <p:sp>
        <p:nvSpPr>
          <p:cNvPr id="3" name="TextBox 2"/>
          <p:cNvSpPr txBox="1"/>
          <p:nvPr/>
        </p:nvSpPr>
        <p:spPr>
          <a:xfrm>
            <a:off x="457200" y="1600200"/>
            <a:ext cx="8534400" cy="2862322"/>
          </a:xfrm>
          <a:prstGeom prst="rect">
            <a:avLst/>
          </a:prstGeom>
          <a:noFill/>
        </p:spPr>
        <p:txBody>
          <a:bodyPr wrap="square" rtlCol="0">
            <a:spAutoFit/>
          </a:bodyPr>
          <a:lstStyle/>
          <a:p>
            <a:pPr marL="342900" indent="-342900">
              <a:buAutoNum type="arabicPeriod"/>
            </a:pPr>
            <a:r>
              <a:rPr lang="en-US" sz="2000" b="1" dirty="0" smtClean="0"/>
              <a:t>Danger:</a:t>
            </a:r>
            <a:r>
              <a:rPr lang="en-US" sz="2000" dirty="0" smtClean="0"/>
              <a:t> Remove yourself from an immediately dangerous environment</a:t>
            </a:r>
          </a:p>
          <a:p>
            <a:pPr marL="342900" indent="-342900">
              <a:buAutoNum type="arabicPeriod"/>
            </a:pPr>
            <a:endParaRPr lang="en-US" sz="2000" dirty="0"/>
          </a:p>
          <a:p>
            <a:pPr marL="342900" indent="-342900">
              <a:buAutoNum type="arabicPeriod" startAt="2"/>
            </a:pPr>
            <a:r>
              <a:rPr lang="en-US" sz="2000" b="1" dirty="0" smtClean="0"/>
              <a:t>Assess:</a:t>
            </a:r>
            <a:r>
              <a:rPr lang="en-US" sz="2000" dirty="0" smtClean="0"/>
              <a:t> Tend to any life threatening wounds (yourself and others)</a:t>
            </a:r>
          </a:p>
          <a:p>
            <a:pPr marL="342900" indent="-342900"/>
            <a:endParaRPr lang="en-US" sz="2000" dirty="0"/>
          </a:p>
          <a:p>
            <a:pPr marL="342900" indent="-342900">
              <a:buAutoNum type="arabicPeriod" startAt="3"/>
            </a:pPr>
            <a:r>
              <a:rPr lang="en-US" sz="2000" b="1" dirty="0" smtClean="0"/>
              <a:t>Prioritize:</a:t>
            </a:r>
            <a:r>
              <a:rPr lang="en-US" sz="2000" dirty="0" smtClean="0"/>
              <a:t> Assess the situation and prioritize the SWFF constants (shelter, water, fire, food)</a:t>
            </a:r>
          </a:p>
          <a:p>
            <a:pPr marL="342900" indent="-342900">
              <a:buAutoNum type="arabicPeriod" startAt="3"/>
            </a:pPr>
            <a:endParaRPr lang="en-US" sz="2000" b="1" dirty="0"/>
          </a:p>
          <a:p>
            <a:pPr marL="342900" indent="-342900">
              <a:buAutoNum type="arabicPeriod" startAt="3"/>
            </a:pPr>
            <a:r>
              <a:rPr lang="en-US" sz="2000" b="1" dirty="0" smtClean="0"/>
              <a:t>Reality: </a:t>
            </a:r>
            <a:r>
              <a:rPr lang="en-US" sz="2000" dirty="0" smtClean="0"/>
              <a:t>Decide to stay or go </a:t>
            </a:r>
          </a:p>
        </p:txBody>
      </p:sp>
      <p:pic>
        <p:nvPicPr>
          <p:cNvPr id="4" name="Picture 3" descr="woods.jpg"/>
          <p:cNvPicPr>
            <a:picLocks noChangeAspect="1"/>
          </p:cNvPicPr>
          <p:nvPr/>
        </p:nvPicPr>
        <p:blipFill>
          <a:blip r:embed="rId2" cstate="print"/>
          <a:stretch>
            <a:fillRect/>
          </a:stretch>
        </p:blipFill>
        <p:spPr>
          <a:xfrm>
            <a:off x="2819400" y="4495800"/>
            <a:ext cx="5105400" cy="2032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0"/>
            <a:ext cx="8153400" cy="2185214"/>
          </a:xfrm>
          <a:prstGeom prst="rect">
            <a:avLst/>
          </a:prstGeom>
          <a:noFill/>
        </p:spPr>
        <p:txBody>
          <a:bodyPr wrap="square" rtlCol="0">
            <a:spAutoFit/>
          </a:bodyPr>
          <a:lstStyle/>
          <a:p>
            <a:r>
              <a:rPr lang="en-US" sz="4000" b="1" dirty="0" smtClean="0">
                <a:solidFill>
                  <a:srgbClr val="FF0000"/>
                </a:solidFill>
              </a:rPr>
              <a:t>NEVER QUIT!</a:t>
            </a:r>
          </a:p>
          <a:p>
            <a:endParaRPr lang="en-US" sz="2400" b="1" dirty="0" smtClean="0">
              <a:solidFill>
                <a:srgbClr val="FF0000"/>
              </a:solidFill>
            </a:endParaRPr>
          </a:p>
          <a:p>
            <a:r>
              <a:rPr lang="en-US" i="1" dirty="0" smtClean="0"/>
              <a:t>“I will do everything and anything it takes to stay alive and to keep going with very ounce of  my physical and spiritual energy, until I get back home and into the hearts of the ones I love”</a:t>
            </a:r>
          </a:p>
          <a:p>
            <a:endParaRPr lang="en-US" dirty="0"/>
          </a:p>
        </p:txBody>
      </p:sp>
      <p:sp>
        <p:nvSpPr>
          <p:cNvPr id="4" name="TextBox 3"/>
          <p:cNvSpPr txBox="1"/>
          <p:nvPr/>
        </p:nvSpPr>
        <p:spPr>
          <a:xfrm>
            <a:off x="533400" y="609600"/>
            <a:ext cx="6248400" cy="707886"/>
          </a:xfrm>
          <a:prstGeom prst="rect">
            <a:avLst/>
          </a:prstGeom>
          <a:noFill/>
        </p:spPr>
        <p:txBody>
          <a:bodyPr wrap="square" rtlCol="0">
            <a:spAutoFit/>
          </a:bodyPr>
          <a:lstStyle/>
          <a:p>
            <a:r>
              <a:rPr lang="en-US" sz="4000" dirty="0" smtClean="0">
                <a:solidFill>
                  <a:srgbClr val="FF0000"/>
                </a:solidFill>
              </a:rPr>
              <a:t>RULE NUMBER ONE:</a:t>
            </a:r>
            <a:endParaRPr lang="en-US" sz="4000" dirty="0">
              <a:solidFill>
                <a:srgbClr val="FF0000"/>
              </a:solidFill>
            </a:endParaRPr>
          </a:p>
        </p:txBody>
      </p:sp>
      <p:pic>
        <p:nvPicPr>
          <p:cNvPr id="5" name="Picture 4" descr="don't stop.jpg"/>
          <p:cNvPicPr>
            <a:picLocks noChangeAspect="1"/>
          </p:cNvPicPr>
          <p:nvPr/>
        </p:nvPicPr>
        <p:blipFill>
          <a:blip r:embed="rId2" cstate="print"/>
          <a:stretch>
            <a:fillRect/>
          </a:stretch>
        </p:blipFill>
        <p:spPr>
          <a:xfrm>
            <a:off x="3352800" y="3657600"/>
            <a:ext cx="4343400" cy="2853787"/>
          </a:xfrm>
          <a:prstGeom prst="rect">
            <a:avLst/>
          </a:prstGeom>
        </p:spPr>
      </p:pic>
      <p:pic>
        <p:nvPicPr>
          <p:cNvPr id="6" name="Picture 5" descr="will to survivw.jpg"/>
          <p:cNvPicPr>
            <a:picLocks noChangeAspect="1"/>
          </p:cNvPicPr>
          <p:nvPr/>
        </p:nvPicPr>
        <p:blipFill>
          <a:blip r:embed="rId3" cstate="print"/>
          <a:stretch>
            <a:fillRect/>
          </a:stretch>
        </p:blipFill>
        <p:spPr>
          <a:xfrm>
            <a:off x="6189428" y="457201"/>
            <a:ext cx="2163998" cy="1600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
            <a:ext cx="7467600" cy="4247317"/>
          </a:xfrm>
          <a:prstGeom prst="rect">
            <a:avLst/>
          </a:prstGeom>
          <a:noFill/>
        </p:spPr>
        <p:txBody>
          <a:bodyPr wrap="square" rtlCol="0">
            <a:spAutoFit/>
          </a:bodyPr>
          <a:lstStyle/>
          <a:p>
            <a:r>
              <a:rPr lang="en-US" sz="4000" b="1" dirty="0" smtClean="0">
                <a:solidFill>
                  <a:srgbClr val="FF0000"/>
                </a:solidFill>
              </a:rPr>
              <a:t>RULE NUMBER TWO:</a:t>
            </a:r>
          </a:p>
          <a:p>
            <a:r>
              <a:rPr lang="en-US" sz="4000" b="1" dirty="0" smtClean="0">
                <a:solidFill>
                  <a:srgbClr val="FF0000"/>
                </a:solidFill>
              </a:rPr>
              <a:t>HAVE A SENSE OF HUMOR</a:t>
            </a:r>
          </a:p>
          <a:p>
            <a:endParaRPr lang="en-US" dirty="0"/>
          </a:p>
          <a:p>
            <a:r>
              <a:rPr lang="en-US" dirty="0" smtClean="0"/>
              <a:t>“It would be pretty funny to survive a plane crash or boat sinking, and then die from lack of food or water”</a:t>
            </a:r>
          </a:p>
          <a:p>
            <a:endParaRPr lang="en-US" dirty="0"/>
          </a:p>
          <a:p>
            <a:endParaRPr lang="en-US" dirty="0" smtClean="0"/>
          </a:p>
          <a:p>
            <a:r>
              <a:rPr lang="en-US" sz="2800" dirty="0" smtClean="0"/>
              <a:t>MURPHEY’S LAW: </a:t>
            </a:r>
          </a:p>
          <a:p>
            <a:r>
              <a:rPr lang="en-US" dirty="0" smtClean="0"/>
              <a:t>If anything can go wrong, it will go wrong.</a:t>
            </a:r>
          </a:p>
          <a:p>
            <a:endParaRPr lang="en-US" dirty="0"/>
          </a:p>
          <a:p>
            <a:r>
              <a:rPr lang="en-US" dirty="0" smtClean="0"/>
              <a:t>As applied to survival: If we’re ready for something, it won’t happen; and if you aren’t ready, it will happen!</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185540"/>
            <a:ext cx="8686800" cy="650137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85801"/>
            <a:ext cx="8458200" cy="4724399"/>
          </a:xfrm>
          <a:prstGeom prst="rect">
            <a:avLst/>
          </a:prstGeom>
          <a:noFill/>
        </p:spPr>
        <p:txBody>
          <a:bodyPr wrap="square" rtlCol="0">
            <a:spAutoFit/>
          </a:bodyPr>
          <a:lstStyle/>
          <a:p>
            <a:r>
              <a:rPr lang="en-US" sz="4000" dirty="0" smtClean="0">
                <a:solidFill>
                  <a:srgbClr val="FF0000"/>
                </a:solidFill>
              </a:rPr>
              <a:t>RULE NUMBER THREE:</a:t>
            </a:r>
          </a:p>
          <a:p>
            <a:r>
              <a:rPr lang="en-US" sz="4000" dirty="0" smtClean="0">
                <a:solidFill>
                  <a:srgbClr val="FF0000"/>
                </a:solidFill>
              </a:rPr>
              <a:t>EXPECT NOTHING</a:t>
            </a:r>
          </a:p>
          <a:p>
            <a:endParaRPr lang="en-US" dirty="0"/>
          </a:p>
          <a:p>
            <a:r>
              <a:rPr lang="en-US" sz="2400" dirty="0" smtClean="0"/>
              <a:t>-Do not expect anything to go your way</a:t>
            </a:r>
          </a:p>
          <a:p>
            <a:r>
              <a:rPr lang="en-US" sz="2400" dirty="0"/>
              <a:t> 	</a:t>
            </a:r>
            <a:r>
              <a:rPr lang="en-US" sz="2400" dirty="0" smtClean="0"/>
              <a:t>Ex: Do not expect to be rescued, you will only be let 	down if it doesn’t come to pass as soon as you think</a:t>
            </a:r>
          </a:p>
          <a:p>
            <a:endParaRPr lang="en-US" sz="2400" dirty="0" smtClean="0"/>
          </a:p>
          <a:p>
            <a:r>
              <a:rPr lang="en-US" sz="2400" dirty="0" smtClean="0"/>
              <a:t>-Always hope, but don’t hold expectations</a:t>
            </a:r>
          </a:p>
          <a:p>
            <a:endParaRPr lang="en-US" sz="2400" dirty="0"/>
          </a:p>
          <a:p>
            <a:r>
              <a:rPr lang="en-US" sz="2400" dirty="0" smtClean="0"/>
              <a:t>-Live in the moment</a:t>
            </a:r>
          </a:p>
          <a:p>
            <a:endParaRPr lang="en-US" dirty="0"/>
          </a:p>
          <a:p>
            <a:endParaRPr lang="en-US" dirty="0"/>
          </a:p>
        </p:txBody>
      </p:sp>
      <p:pic>
        <p:nvPicPr>
          <p:cNvPr id="4" name="Picture 3" descr="zombie symbol.jpg"/>
          <p:cNvPicPr>
            <a:picLocks noChangeAspect="1"/>
          </p:cNvPicPr>
          <p:nvPr/>
        </p:nvPicPr>
        <p:blipFill>
          <a:blip r:embed="rId2" cstate="print"/>
          <a:stretch>
            <a:fillRect/>
          </a:stretch>
        </p:blipFill>
        <p:spPr>
          <a:xfrm>
            <a:off x="7391400" y="228600"/>
            <a:ext cx="1577983" cy="1447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4800600" cy="3785652"/>
          </a:xfrm>
          <a:prstGeom prst="rect">
            <a:avLst/>
          </a:prstGeom>
          <a:noFill/>
        </p:spPr>
        <p:txBody>
          <a:bodyPr wrap="square" rtlCol="0">
            <a:spAutoFit/>
          </a:bodyPr>
          <a:lstStyle/>
          <a:p>
            <a:r>
              <a:rPr lang="en-US" sz="2000" dirty="0" smtClean="0"/>
              <a:t>“</a:t>
            </a:r>
            <a:r>
              <a:rPr lang="en-US" sz="2000" i="1" dirty="0" smtClean="0"/>
              <a:t>William told me of his neighbor and how he was bitten.  He swore it didn’t take more than a few hours for him to succumb to the wound and turn.  It only takes one of them.  I read somewhere that even the best thieves concede to the fact that they will get caught eventually, it’s just the law of averages. Basing my chances of survival on this premise, I too feel that my day will come. All I can do is attempt to survive.”</a:t>
            </a:r>
          </a:p>
          <a:p>
            <a:r>
              <a:rPr lang="en-US" sz="2000" dirty="0" smtClean="0"/>
              <a:t>-J.L. Bourne: Day by Day Armageddon</a:t>
            </a:r>
          </a:p>
        </p:txBody>
      </p:sp>
      <p:pic>
        <p:nvPicPr>
          <p:cNvPr id="3" name="Content Placeholder 4" descr="day by day.jpg"/>
          <p:cNvPicPr>
            <a:picLocks noChangeAspect="1"/>
          </p:cNvPicPr>
          <p:nvPr/>
        </p:nvPicPr>
        <p:blipFill>
          <a:blip r:embed="rId2" cstate="print"/>
          <a:stretch>
            <a:fillRect/>
          </a:stretch>
        </p:blipFill>
        <p:spPr>
          <a:xfrm>
            <a:off x="5562600" y="1828800"/>
            <a:ext cx="2820231" cy="4238053"/>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868</TotalTime>
  <Words>440</Words>
  <Application>Microsoft Macintosh PowerPoint</Application>
  <PresentationFormat>On-screen Show (4:3)</PresentationFormat>
  <Paragraphs>67</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Foundry</vt:lpstr>
      <vt:lpstr>The Psychology of Survival</vt:lpstr>
      <vt:lpstr>Hawke’s Special Forces Survival Handbook: </vt:lpstr>
      <vt:lpstr>Always Be Prepared</vt:lpstr>
      <vt:lpstr>Once You’re Up The Creek…</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Psychology of Survival</dc:title>
  <dc:creator>Samantha Krop</dc:creator>
  <cp:lastModifiedBy>Shiloh Powers</cp:lastModifiedBy>
  <cp:revision>6</cp:revision>
  <dcterms:created xsi:type="dcterms:W3CDTF">2014-01-07T05:03:22Z</dcterms:created>
  <dcterms:modified xsi:type="dcterms:W3CDTF">2014-01-09T20:58:37Z</dcterms:modified>
</cp:coreProperties>
</file>