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2" r:id="rId3"/>
    <p:sldId id="263" r:id="rId4"/>
    <p:sldId id="264" r:id="rId5"/>
    <p:sldId id="265" r:id="rId6"/>
    <p:sldId id="266" r:id="rId7"/>
    <p:sldId id="261" r:id="rId8"/>
    <p:sldId id="257" r:id="rId9"/>
    <p:sldId id="258" r:id="rId10"/>
    <p:sldId id="259" r:id="rId11"/>
    <p:sldId id="260"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87" autoAdjust="0"/>
  </p:normalViewPr>
  <p:slideViewPr>
    <p:cSldViewPr>
      <p:cViewPr varScale="1">
        <p:scale>
          <a:sx n="45" d="100"/>
          <a:sy n="45" d="100"/>
        </p:scale>
        <p:origin x="-206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09436-18DF-4722-BE66-E4F4F3C3AEAA}" type="datetimeFigureOut">
              <a:rPr lang="en-US" smtClean="0"/>
              <a:pPr/>
              <a:t>1/22/14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811FF2-9825-408E-836F-AF347E104B66}" type="slidenum">
              <a:rPr lang="en-US" smtClean="0"/>
              <a:pPr/>
              <a:t>‹#›</a:t>
            </a:fld>
            <a:endParaRPr lang="en-US"/>
          </a:p>
        </p:txBody>
      </p:sp>
    </p:spTree>
    <p:extLst>
      <p:ext uri="{BB962C8B-B14F-4D97-AF65-F5344CB8AC3E}">
        <p14:creationId xmlns:p14="http://schemas.microsoft.com/office/powerpoint/2010/main" val="3617630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Carnivorous tree consumes a young woman</a:t>
            </a:r>
            <a:endParaRPr lang="en-US" dirty="0"/>
          </a:p>
        </p:txBody>
      </p:sp>
      <p:sp>
        <p:nvSpPr>
          <p:cNvPr id="4" name="Slide Number Placeholder 3"/>
          <p:cNvSpPr>
            <a:spLocks noGrp="1"/>
          </p:cNvSpPr>
          <p:nvPr>
            <p:ph type="sldNum" sz="quarter" idx="10"/>
          </p:nvPr>
        </p:nvSpPr>
        <p:spPr/>
        <p:txBody>
          <a:bodyPr/>
          <a:lstStyle/>
          <a:p>
            <a:fld id="{F1811FF2-9825-408E-836F-AF347E104B6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Describes ‘uncles’ travels…The story continues in describing how the tree captured and ate one of the uncle's native companions, and how the uncle proceeded to shoot at the tree. When his ammunition was finally exhausted, the uncle continued his work using a knife to destroy the tree, as the tree fought back with its blood-sucking leaves, and entangling limbs.</a:t>
            </a:r>
            <a:endParaRPr lang="en-US" dirty="0"/>
          </a:p>
        </p:txBody>
      </p:sp>
      <p:sp>
        <p:nvSpPr>
          <p:cNvPr id="4" name="Slide Number Placeholder 3"/>
          <p:cNvSpPr>
            <a:spLocks noGrp="1"/>
          </p:cNvSpPr>
          <p:nvPr>
            <p:ph type="sldNum" sz="quarter" idx="10"/>
          </p:nvPr>
        </p:nvSpPr>
        <p:spPr/>
        <p:txBody>
          <a:bodyPr/>
          <a:lstStyle/>
          <a:p>
            <a:fld id="{F1811FF2-9825-408E-836F-AF347E104B6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https://www.youtube.com/watch?v=I3qiMfiAH98</a:t>
            </a:r>
          </a:p>
          <a:p>
            <a:r>
              <a:rPr lang="en-US" dirty="0" smtClean="0"/>
              <a:t>https://www.youtube.com/watch?v=L7SkrYF8lCU</a:t>
            </a:r>
            <a:endParaRPr lang="en-US" dirty="0"/>
          </a:p>
        </p:txBody>
      </p:sp>
      <p:sp>
        <p:nvSpPr>
          <p:cNvPr id="4" name="Slide Number Placeholder 3"/>
          <p:cNvSpPr>
            <a:spLocks noGrp="1"/>
          </p:cNvSpPr>
          <p:nvPr>
            <p:ph type="sldNum" sz="quarter" idx="10"/>
          </p:nvPr>
        </p:nvSpPr>
        <p:spPr/>
        <p:txBody>
          <a:bodyPr/>
          <a:lstStyle/>
          <a:p>
            <a:fld id="{F1811FF2-9825-408E-836F-AF347E104B66}"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Stringing Tree:</a:t>
            </a:r>
            <a:r>
              <a:rPr lang="en-US" baseline="0" dirty="0" smtClean="0"/>
              <a:t> </a:t>
            </a:r>
            <a:r>
              <a:rPr lang="en-US" dirty="0" smtClean="0"/>
              <a:t>covered in countless microscopic hairs, all of which are loaded with an incredibly potent neurotoxin. The hollow hairs get easily stuck in skin on contact and deliver the neurotoxin, which causes intolerable pain and, sometimes, death.</a:t>
            </a:r>
          </a:p>
          <a:p>
            <a:r>
              <a:rPr lang="en-US" dirty="0" smtClean="0"/>
              <a:t>Pain is apparently akin to being burned alive while being stabbed and can apparently last for </a:t>
            </a:r>
            <a:r>
              <a:rPr lang="en-US" i="1" dirty="0" smtClean="0"/>
              <a:t>months</a:t>
            </a:r>
            <a:r>
              <a:rPr lang="en-US" dirty="0" smtClean="0"/>
              <a:t> after the initial sting</a:t>
            </a:r>
          </a:p>
          <a:p>
            <a:endParaRPr lang="en-US" dirty="0" smtClean="0"/>
          </a:p>
        </p:txBody>
      </p:sp>
      <p:sp>
        <p:nvSpPr>
          <p:cNvPr id="4" name="Slide Number Placeholder 3"/>
          <p:cNvSpPr>
            <a:spLocks noGrp="1"/>
          </p:cNvSpPr>
          <p:nvPr>
            <p:ph type="sldNum" sz="quarter" idx="10"/>
          </p:nvPr>
        </p:nvSpPr>
        <p:spPr/>
        <p:txBody>
          <a:bodyPr/>
          <a:lstStyle/>
          <a:p>
            <a:fld id="{F1811FF2-9825-408E-836F-AF347E104B66}"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Thorns:</a:t>
            </a:r>
          </a:p>
          <a:p>
            <a:r>
              <a:rPr lang="en-US" dirty="0" smtClean="0"/>
              <a:t>Cyanide:</a:t>
            </a:r>
          </a:p>
          <a:p>
            <a:r>
              <a:rPr lang="en-US" dirty="0" smtClean="0"/>
              <a:t>Foxglove:</a:t>
            </a:r>
            <a:r>
              <a:rPr lang="en-US" baseline="0" dirty="0" smtClean="0"/>
              <a:t> </a:t>
            </a:r>
            <a:r>
              <a:rPr lang="en-US" dirty="0" smtClean="0"/>
              <a:t>It contains cardiac glycosides that increases contractions of the heart resulting in heart failure.</a:t>
            </a:r>
            <a:r>
              <a:rPr lang="en-US" baseline="0" dirty="0" smtClean="0"/>
              <a:t> </a:t>
            </a:r>
            <a:r>
              <a:rPr lang="en-US" dirty="0" smtClean="0"/>
              <a:t>Symptoms that can occur after ingestion include dizziness, vomiting, irregular heartbeat and/or hallucinations.</a:t>
            </a:r>
          </a:p>
          <a:p>
            <a:r>
              <a:rPr lang="en-US" dirty="0" err="1" smtClean="0"/>
              <a:t>Datura</a:t>
            </a:r>
            <a:r>
              <a:rPr lang="en-US" dirty="0" smtClean="0"/>
              <a:t>: hallucinogen,</a:t>
            </a:r>
            <a:r>
              <a:rPr lang="en-US" baseline="0" dirty="0" smtClean="0"/>
              <a:t> often toxic for people who don’t know what they’re doing</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Cabbage:When</a:t>
            </a:r>
            <a:r>
              <a:rPr lang="en-US" dirty="0" smtClean="0"/>
              <a:t> a cabbage leaf is cut or eaten by a predator, the cabbage will emit a gas—methyl </a:t>
            </a:r>
            <a:r>
              <a:rPr lang="en-US" dirty="0" err="1" smtClean="0"/>
              <a:t>jasmonate</a:t>
            </a:r>
            <a:r>
              <a:rPr lang="en-US" dirty="0" smtClean="0"/>
              <a:t>. This gas sends a signal to the cabbages around it. When the signal is received, the nearby cabbages exude toxic chemicals in their leafs to ward off the potential predator that is noshing on the cabbages. - See more at: http://www.garden.harvard.edu/?p=1789#sthash.YClUiZMR.dpuf</a:t>
            </a:r>
          </a:p>
          <a:p>
            <a:endParaRPr lang="en-US" dirty="0" smtClean="0"/>
          </a:p>
          <a:p>
            <a:endParaRPr lang="en-US" dirty="0" smtClean="0"/>
          </a:p>
          <a:p>
            <a:r>
              <a:rPr lang="en-US" dirty="0" smtClean="0"/>
              <a:t>How else do plants</a:t>
            </a:r>
            <a:r>
              <a:rPr lang="en-US" baseline="0" dirty="0" smtClean="0"/>
              <a:t> fight back?</a:t>
            </a:r>
          </a:p>
          <a:p>
            <a:r>
              <a:rPr lang="en-US" baseline="0" dirty="0" smtClean="0"/>
              <a:t>Considering the reality of ecological disaster and plant’s ability to defend themselves from predators, do you think a scenario like the one in the happening could be possible?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F1811FF2-9825-408E-836F-AF347E104B66}"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DB54B915-693C-4B60-AF41-A9021D361D04}" type="datetimeFigureOut">
              <a:rPr lang="en-US" smtClean="0"/>
              <a:pPr/>
              <a:t>1/22/14</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A1D6E0D-FC5C-4426-BCC5-6EBB85D28F61}"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1D6E0D-FC5C-4426-BCC5-6EBB85D28F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1D6E0D-FC5C-4426-BCC5-6EBB85D28F6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1D6E0D-FC5C-4426-BCC5-6EBB85D28F6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DB54B915-693C-4B60-AF41-A9021D361D04}" type="datetimeFigureOut">
              <a:rPr lang="en-US" smtClean="0"/>
              <a:pPr/>
              <a:t>1/22/14</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A1D6E0D-FC5C-4426-BCC5-6EBB85D28F61}"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DA1D6E0D-FC5C-4426-BCC5-6EBB85D28F61}"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DA1D6E0D-FC5C-4426-BCC5-6EBB85D28F6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A1D6E0D-FC5C-4426-BCC5-6EBB85D28F61}"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DB54B915-693C-4B60-AF41-A9021D361D04}" type="datetimeFigureOut">
              <a:rPr lang="en-US" smtClean="0"/>
              <a:pPr/>
              <a:t>1/22/14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A1D6E0D-FC5C-4426-BCC5-6EBB85D28F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DB54B915-693C-4B60-AF41-A9021D361D04}" type="datetimeFigureOut">
              <a:rPr lang="en-US" smtClean="0"/>
              <a:pPr/>
              <a:t>1/22/14</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DA1D6E0D-FC5C-4426-BCC5-6EBB85D28F61}"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DB54B915-693C-4B60-AF41-A9021D361D04}" type="datetimeFigureOut">
              <a:rPr lang="en-US" smtClean="0"/>
              <a:pPr/>
              <a:t>1/22/14</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DA1D6E0D-FC5C-4426-BCC5-6EBB85D28F61}"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DB54B915-693C-4B60-AF41-A9021D361D04}" type="datetimeFigureOut">
              <a:rPr lang="en-US" smtClean="0"/>
              <a:pPr/>
              <a:t>1/22/14</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DA1D6E0D-FC5C-4426-BCC5-6EBB85D28F61}"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t>Plant Zombies</a:t>
            </a:r>
            <a:endParaRPr lang="en-US" sz="6000" dirty="0"/>
          </a:p>
        </p:txBody>
      </p:sp>
      <p:sp>
        <p:nvSpPr>
          <p:cNvPr id="3" name="Subtitle 2"/>
          <p:cNvSpPr>
            <a:spLocks noGrp="1"/>
          </p:cNvSpPr>
          <p:nvPr>
            <p:ph type="subTitle" idx="1"/>
          </p:nvPr>
        </p:nvSpPr>
        <p:spPr/>
        <p:txBody>
          <a:bodyPr/>
          <a:lstStyle/>
          <a:p>
            <a:r>
              <a:rPr lang="en-US" dirty="0" smtClean="0"/>
              <a:t>A Real Concern</a:t>
            </a:r>
            <a:endParaRPr lang="en-US" dirty="0"/>
          </a:p>
        </p:txBody>
      </p:sp>
      <p:pic>
        <p:nvPicPr>
          <p:cNvPr id="4" name="Picture 3" descr="carnivorous plant.jpg"/>
          <p:cNvPicPr>
            <a:picLocks noChangeAspect="1"/>
          </p:cNvPicPr>
          <p:nvPr/>
        </p:nvPicPr>
        <p:blipFill>
          <a:blip r:embed="rId2" cstate="print"/>
          <a:stretch>
            <a:fillRect/>
          </a:stretch>
        </p:blipFill>
        <p:spPr>
          <a:xfrm>
            <a:off x="685800" y="2743200"/>
            <a:ext cx="3810000" cy="39306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990600" y="457200"/>
            <a:ext cx="7129463" cy="57103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If Plants Fought Back?</a:t>
            </a:r>
            <a:endParaRPr lang="en-US" dirty="0"/>
          </a:p>
        </p:txBody>
      </p:sp>
      <p:pic>
        <p:nvPicPr>
          <p:cNvPr id="5" name="Content Placeholder 4" descr="man eating tree.jpg"/>
          <p:cNvPicPr>
            <a:picLocks noGrp="1" noChangeAspect="1"/>
          </p:cNvPicPr>
          <p:nvPr>
            <p:ph idx="1"/>
          </p:nvPr>
        </p:nvPicPr>
        <p:blipFill>
          <a:blip r:embed="rId2" cstate="print"/>
          <a:stretch>
            <a:fillRect/>
          </a:stretch>
        </p:blipFill>
        <p:spPr>
          <a:xfrm>
            <a:off x="1371600" y="1720922"/>
            <a:ext cx="6477000" cy="4584844"/>
          </a:xfr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tinging tree.jpg"/>
          <p:cNvPicPr>
            <a:picLocks noChangeAspect="1"/>
          </p:cNvPicPr>
          <p:nvPr/>
        </p:nvPicPr>
        <p:blipFill>
          <a:blip r:embed="rId3" cstate="print"/>
          <a:stretch>
            <a:fillRect/>
          </a:stretch>
        </p:blipFill>
        <p:spPr>
          <a:xfrm>
            <a:off x="533400" y="2590800"/>
            <a:ext cx="3560583" cy="2667000"/>
          </a:xfrm>
          <a:prstGeom prst="rect">
            <a:avLst/>
          </a:prstGeom>
        </p:spPr>
      </p:pic>
      <p:sp>
        <p:nvSpPr>
          <p:cNvPr id="3" name="TextBox 2"/>
          <p:cNvSpPr txBox="1"/>
          <p:nvPr/>
        </p:nvSpPr>
        <p:spPr>
          <a:xfrm>
            <a:off x="457200" y="1447800"/>
            <a:ext cx="3657600" cy="707886"/>
          </a:xfrm>
          <a:prstGeom prst="rect">
            <a:avLst/>
          </a:prstGeom>
          <a:noFill/>
        </p:spPr>
        <p:txBody>
          <a:bodyPr wrap="square" rtlCol="0">
            <a:spAutoFit/>
          </a:bodyPr>
          <a:lstStyle/>
          <a:p>
            <a:r>
              <a:rPr lang="en-US" sz="2000" dirty="0" smtClean="0"/>
              <a:t> Stinging Tree of Australia </a:t>
            </a:r>
          </a:p>
          <a:p>
            <a:r>
              <a:rPr lang="en-US" sz="2000" dirty="0" smtClean="0"/>
              <a:t>AKA Gympie </a:t>
            </a:r>
            <a:r>
              <a:rPr lang="en-US" sz="2000" dirty="0" err="1" smtClean="0"/>
              <a:t>Gympie</a:t>
            </a:r>
            <a:endParaRPr lang="en-US" sz="2000" dirty="0"/>
          </a:p>
        </p:txBody>
      </p:sp>
      <p:pic>
        <p:nvPicPr>
          <p:cNvPr id="4" name="Picture 3" descr="cecropia tree.jpg"/>
          <p:cNvPicPr>
            <a:picLocks noChangeAspect="1"/>
          </p:cNvPicPr>
          <p:nvPr/>
        </p:nvPicPr>
        <p:blipFill>
          <a:blip r:embed="rId4" cstate="print"/>
          <a:stretch>
            <a:fillRect/>
          </a:stretch>
        </p:blipFill>
        <p:spPr>
          <a:xfrm>
            <a:off x="4343400" y="3429000"/>
            <a:ext cx="3948113" cy="2744599"/>
          </a:xfrm>
          <a:prstGeom prst="rect">
            <a:avLst/>
          </a:prstGeom>
        </p:spPr>
      </p:pic>
      <p:sp>
        <p:nvSpPr>
          <p:cNvPr id="5" name="TextBox 4"/>
          <p:cNvSpPr txBox="1"/>
          <p:nvPr/>
        </p:nvSpPr>
        <p:spPr>
          <a:xfrm>
            <a:off x="4343400" y="2362200"/>
            <a:ext cx="4267200" cy="707886"/>
          </a:xfrm>
          <a:prstGeom prst="rect">
            <a:avLst/>
          </a:prstGeom>
          <a:noFill/>
        </p:spPr>
        <p:txBody>
          <a:bodyPr wrap="square" rtlCol="0">
            <a:spAutoFit/>
          </a:bodyPr>
          <a:lstStyle/>
          <a:p>
            <a:r>
              <a:rPr lang="en-US" sz="2000" dirty="0" err="1" smtClean="0"/>
              <a:t>Cecropia</a:t>
            </a:r>
            <a:r>
              <a:rPr lang="en-US" sz="2000" dirty="0" smtClean="0"/>
              <a:t> trees and Azteca ants defensive partnership</a:t>
            </a:r>
          </a:p>
        </p:txBody>
      </p:sp>
      <p:sp>
        <p:nvSpPr>
          <p:cNvPr id="6" name="TextBox 5"/>
          <p:cNvSpPr txBox="1"/>
          <p:nvPr/>
        </p:nvSpPr>
        <p:spPr>
          <a:xfrm>
            <a:off x="914400" y="304800"/>
            <a:ext cx="7239000" cy="707886"/>
          </a:xfrm>
          <a:prstGeom prst="rect">
            <a:avLst/>
          </a:prstGeom>
          <a:noFill/>
        </p:spPr>
        <p:txBody>
          <a:bodyPr wrap="square" rtlCol="0">
            <a:spAutoFit/>
          </a:bodyPr>
          <a:lstStyle/>
          <a:p>
            <a:r>
              <a:rPr lang="en-US" sz="4000" dirty="0" smtClean="0"/>
              <a:t>Plants Do Fight Back </a:t>
            </a: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data:image/jpeg;base64,/9j/4AAQSkZJRgABAQAAAQABAAD/2wCEAAkGBxISEhUUEhQQFRAUEhQPDxAUFA8PEBAPFBQWFhQUFBQYHCggGBolHBQUITEhJSkrMC4uFx8zODMsNygtLisBCgoKDg0OGhAQGiwkHBwsLCwsLCwsLCwsLCwsLCwsLCwsLCwsLCwsLCwsLCwsLCwsLCwsLCwsLCwsLCwsLCwsLP/AABEIALcBEwMBEQACEQEDEQH/xAAcAAACAwEBAQEAAAAAAAAAAAAEBQIDBgEABwj/xAA/EAABAwIEAwYEBAMFCQAAAAABAAIDBBEFEiExIkFRBhNhcYGRFDJSsSNCocFi0fAHM4KS8RUkJUNyorPC4f/EABoBAAMBAQEBAAAAAAAAAAAAAAECAwQABQb/xAAyEQADAAIBAwIEBAUEAwAAAAAAAQIDESEEEjFBURMiYXGBsdHwBTKRocEUI0LhFVLx/9oADAMBAAIRAxEAPwC/ARTuga1gjJDBfRpN7IN6RL1M3XZWF3C3QnkF51U2yfa3QGyoBFy1vsErTKdmiDqlvRvsF3axu09UnIQCG3LQ4jKBlzC4B9LH1Ta9Bqx60Dy8QNgNug0TTLDE8gcjABaw9gm9QsDkjHQewVpFbKe68ArJCOx3hFGDbQewTb0L3G5w7DGADhb7BLsohiaRgHys/wArV2xhFikbfpb7BRrycIJiL7N9gp0ji6lkbfZvsFntMnUjinyfS32CnyQLnxs+lv8AlamTaO2VilYfyt9gtGOw6IPom/S32C1qxWgeSjb9LfYK0sk9ijEaYDkPYJ2JyIKmMdB7IDJsDc0dAuKJs5lHQIMJzL4JGMjlgkHPWHguOPWHggceyjwXHHCB4LgkSETiBC47Z7KiBs7ZODZW8arhkzfjD3Rhr4XFrsoPgdFJ16MxR1LT+YFrJnkHOOI7nqslY9Vwehiqb5QC99tEpZjHsvQ/EVDWn+6YDNOeQiZqQfM2HqnlevtyD10Rgglrqh7m6Z3ue55+VjSbgegsLJsWJ0tvx6i3fPAzx+SngjEFPxP3nlOpJ6I3SfE+EOl2LnyzNOaumSVWQ7paZky3l0dipblV1oz/ABds02E02WyhRabNPTPsFPZomwp7rjTzXOtFO7ZncRkvdDRN5DO1L9UWhlZCB+qhUj7HdGVna0SpDAMKBPRdDGuVaO2FiFaYyBKKiEWWmchOkZ7FISdgrKiZm6qmKfYugM056LiiZ74ayVlEVPYkY6RQ5AfRG64Gj10Dj11xx4rgESuOOInM8mQpxMcVv3XDI+mYdWte0DmGj7KW0ebkxOeQuaDS7QCU/bNTpgxZXjrYhxHB3aub5kfyWV4vY3R1m/JuOw3Z5jKWQvcCagZX5dCI7WyX9T7rTOJKe1/iXmm+RZ2rlZSsEULcrbG1tD7+qhlpt69C0JQtmIYL+fNKkZ7y7YfHT2hc8gHO4Qxk8i2z3kemQX/iKr2va/f7/wCiTypRT/Bfv7fmUsgWlHnZMnqH0lMAi1sgsg3gbZSqTTGQMjmso0jTNh9W4shaACZZjwtGpyBR4b+xqpuYXvXgyVfU7jQ20uDceh5haFO+Tz3l09CeR1yuaNEZNhFNGkaNCobUqyZEUHFMosWkGxtSk2FsYqQzjklOtMsVoXVVFdaZoTtFkuEB3JWR2gWbBQE+jkJ62iypKKITVEam2UQFIEo5QUTjl1wDt1xxwuXAIly448EwCSYU4icVv3XDo2uGODbeQ+ywOmZ8nKNHTTgqsZkzFWNhjbFU70Lpo9BLLA68JBBNzETwny6IPMpXJtwZXvtYt7V4nHUABzHskabkWvy5FR27XcjbdLtfJmYoiTYAk3AAGpJJsB6khUhNvSPKvIaLtRAIXRUwt+BC3vLc55OOQ/q0eiqmnT14XH9DuqfYpj2W392UTMywwj6jLN6EtjH/AIimn+d/Zf5M+Z6wQvd0/wAl/g5E5V2ZEi74iynTNMB+AwmeZrOV8zz0aN1nycI3dNHfaQX2onfJM9kLTkAETn6DM0bsaeTevXyGs8Sieaf7/f6+xq62rb7Ma51pv6ey/wA/09zPVFA4DW3vdapyzXg8p9PknloAdS6pmjptyMqamsFGjXjsJiYs9ybYoPiUHJRhMMykyVIZQvXJiBQsQtEsOiBhutEMPae+FWqWHtBaqkum2DtM/ilBogweDIV8FlJjoSzpSgKUxxy6444SuO0QK4B0JtCsm0IikrIoB3KiEqeNVwyNPTSaA+A+y8+ibQwgqOYKk1om5GVLWHmkdNE3AyZIXDTbqldbAp0wbFaruA24DnO2B5KmB020vCNE4fiPdBODPZE9s4bF3g2YQSCetuR6EbK+LPUvWgfCmK7vJDtPCHvdIGOdUVDhwD8QRusAGNI3JtueunNNFOqUz48/cn1MQt01uq8fT0Le0mDyd/FBE0nuqeGFzgLNL9XPN/N5Ku8+Oae3+9EOo6TJdRELwkvzJxdmJXm5LWM0AG5sBa/mbX9Vk/8AITK15Zp/8Vd3vwvC/D9fIRJgNNH/AHklz0v/ACUl1t14NkfwvHK52XYfiMEJLIgAXA5nDU5RyujWd2uTTj6acS2kKK7HC53ABbry9PBUw9O6W2YOq6ucddq5aF00737/AKLZGKZPJy9Vd+h6CJW0ZO/kNZGp1JrxUXCyi0ehFnpJrKFSXmtkIZ9VCpGY0pqhREaD4ZlSL0cgqN61RQQxllrmhiuVibZzFOJNFk2xGj57jx1NlF8jJGZmC4ogV6IdFRK4GjgXHFjWopCsmGJhGywMR0Js6GonbJhi4KZTIzVcOhtS1AsL9AsDQKljek7t3OymyVbQ3pKME2BUqRLuG1PT9yLvcLdFKvoWmdiuue2V2Y8jZg8AtcT2R9WakuyDa9k8LpnQtlkAc86m+ob4DoqXahaXoDFhWtl2JYpTQm7GDMOYGt/Nefk6ht/Kehj6XfLM9Xdr3X4W8W193FR7Lt7bNPwohciufE6uRwbxjNo0AHU9NOa1R0i1t8mHJ1893ZjQw7Pdm5JnuMpvk0fY5mRO3ykjR0ngLgbnWwWuMSa+Vce/6EE8m+7K+fRfqOJMDY2GQtb8uYudzLrcLAegFifE262E4VS+i/u/0X5/YbJlqJbXn8jBwtW2fB87ke3tjrC6UFpJS3WqSDhx90UwdrNfVaUeU3yFRlBo0Ysh17VKpNsZQOocoVJrjIUMfZZrRqmthcEyx2PobU0qRUK0HxvWiKODoZFtiztlj3KyoImxTUFds4wuMRalch0ZqqCI4DIEUcUkInE2MXCsIZGiTbLWxpkiNUTEaIncdEaAdkwxcOgeVupQKoqjcQsbLBUUp9UrF0hzh2Iuabm6zZE/Qm8aZZNjTpHak22AWvp8KmdstM64GcM7XBrQRcb+fNRz3yNm4nRbQ41NRkhwLoHHW35VzlZJ+ouDNK4Z3EMdhk1a63gbgrO+mtPwenGeUvJPs7G2R5dcE7N6K0Y3Pk87+IdR3LtljmoxuSOL4eUd20cMdSxhOZnR5AJa7x2P6LTll5Fx+KI9LnxryltDnAMYjpqfu3ZzGRmgmAzRjOLkPDRmBzXNzf5tSLa0h/L2rz4/+AWdVT7nyO8LxGnlgyteLAPuH8D8pJJLgbdd/VMqiZ03pL8ht/E8c7PmlRR5JHN1tfhNiCWk6EAja1l07f00eRmU49p81/Zfq/7fc0GA04LHKGd/Oi/QzvDQLNTFjdRoONx6k/K1X73T1L54X2+v7+hlrplixKsi+Vbb+vsgDOtanS17HjPM6p0/U6Xk6DfZCktclseVt6XlnBTam5vYcXS/RYrycbXg9nDh09N8rz9AJ5HJSuTRFrfBbCsWSTVIypHLPoOhtTq8C6GETVrkBa4Kio4XVzNE/ccY7GIL3RljJmProrFUKoXuaiE82NEDLmRIkqZe2NMkQqixrExB0TDF2gJnsiBRHcqBWQOYcR/rkgWR6OHMAW25LC3p8mlwWs0+ZLvfgm5Df9ota2wAN9LrpwtvbOUAkTL7K12lwU7lIwoKU7k2WdrvZnvJs2WGdlKudotwsPN/TyVZwpc7FWNvyF1XYKRg0MbzvYty/qmeVLgZ9M2tpg1LSiE5ZGFjuX0n1XNKvD2Y8kVL+Ybs18Tz1StaIldTUhpygPBFnDKzOHblwt1Gnnm0uj2O1x5Kyp9Xosjjc5pDcuSSxeCwxSkjXR41F7Xy7X1O5unw1S+bzvfHqXWZYtzHP1/foQrsOdLZ4cScovmBBPnfW60RT9TF1GJ3yvIx7MUUlnNy8ROhcOEAWu49QP8A4p5k6tKfP5fU1fw3G5x13rjf9RV2icA/u2XLGElzj+eQ/M4launmV+/7v7nl/wAZy3b7UvlXr7v2+yFDWXIHX+dvfRXWSa2550eTXTZMblWtOvT1/FeVv0359A6spRC0DeV+w+lv8yoU3kevReT03jno535yV4+n1JV1F3MLQfnfqQo5Oa+xuxT8HEu7zQic2xSvlBldtaDKWic4Ztm/UdB6dVjyo9DFLaC6Ma/uo9g+h5SNVYkVoYxhaEhWib2IgYBUMXCmdxWn3TSFMxuJUmqtLKyxQ+nTj7OshRROqLREnSIXRMMTaM1USDVxPZOy4ZHCEpWSBSs0ygSYan+uSBZIVfEOaRa6lUKkX2EmszDVRWPTOI05vvsq29IDYdFPbZZmtk2h52SxBnxcfeWyg3sdr8kddsthiFs++YfWRyN4CL9EJzKvBZw15JVGuh36qd17jSvYSYpQte2x35HmClV6fAuTGrWmZN7Mji25zN3ZzI6t6+S0d3cePkxuHo9FicPeNbLI2Lhc5r3AkOe2wDLbgkEn/CVWNJNs7FjdtpDFlY2wyh5FrgtjflcOoLgAR5Kbr2KfC15pBVNIXte7KGxt4X55ImgEtBsQTfYgopcdzOWN1/LyQixQxt4XyyOcPwMhLvwiNgXABwBvxZiEby86lPf9PzNkRSneSlx+P5A01BI5pPC1x4iAS51/F9h+g66lHGt/z+PZePx9WYeoek6wfzv/AJPlr7Lwvz9tB2C9mgxomkLXfQwbA9T/ACWyr+XUmPo/4a5v42Z7fn8fd+4bTYJ3kxleOFuovzKmuODX/plky/Er0M5iznVVVljBIacosL2A3KVL19zLnt5c+p9C2o7PxwkPqHWH5Yh87z08lG/l4PRnCv5rB8XkLxewawCzGDQAclKlt8lu728ANEUO1HDumcmUhDo5EfArRaJUuxGQl1R2KLK6nuimcZmvoVWWMmJpsPVkc2COpbJ0ibogYkyIVREsTEGzlkDjiA8oi4pGzTCK7pdl5QLNufT7LiqBDC1+/ooOnIvUZux8FcdARc7gc0/xEPir4i4ONkG1klbZRnWyW8v2QUr1FaHnaTC2074TA9z+8jEjTzzHkjxtoC3rYRQdrJ4HAEuY8bqFdPL5RpnNxpn0Ls7/AGlxS2ZUWa7YP5Hz6KN47S9xl2vwbUZZG5mODgdRbVZ/sN9zGdqqIiRsmosLZgCbeY5haMWTa7fU87rMb4peBHMGSjLM0O2yk3yn/Edj4FWVOUYFtPgcYe7ILMdtbM12haPEb+u3jsu36gIyUMLpRICWyAj5XANdlN25m3s6x2uOvXWifHIVkqU5T4YZQYayNxc3MNScoc7u7k6nJsDv7ldsbvprTY6bJp+y5BTBIJC4ZgXtbcnLq25HUJlT7tPwN3dq4ZqMM1hDi8FpF7DceCunwaYT0LKWcF7o6ZrWAG75SLkn9ypd1U9TwNOOMfheTM9oYHGoF3OdYjiOv+iRrTaM+Zt0vYvxakd3YDRrohc9pbW0K44C2w5jfzRmCdXzoZ0yfwUnkufJYKN0PoqFSstXom0EsmuirJnZBcK01s4XVFLdWlnC6eiuryzmAS4Wqpk2L6uhypkzPaFcoRJAz3IDJFL5ErZoiSsyJDTMnM6BVIHmdqf65IjEGuAFzt9/ALMlt8mPtrJWzrnl29w0bNQbK1nWNduMNNJH3AuBmc45dLEAc7+6501pi4szmKuuSmTCR3Qc0nMXFoueQAQ+KvUEdWu3dr10G9opT3VKRo9kYb6jx9AjNbpv3NktVCa8EO1tM68MjhYyxAnb5ha6EPTa9mPS4Qnhj/rVNsQ2nY7tFLTtcQ8uYxzQYTqSx35g4nrYW8VDLjl/djTkpfY+l0ONU1YyxIzbFp0cD5LJ20np+SyqbXAixbCnMJMYLmG9xcE+hP2Nx5K892tM8/NgSe5FYrANL5ZALtzAty3Gha7XTnbUaclbsqeWZWteS2kxt5ZHHJSRtLGhpqGScchA1cdOInfW51VsmR0itPC14G7qotubcIbmFrkgeYF+uqzqm70Tcxraf9V+mxpSVtG6GJwqW969oJDtBmPzNFhcWNxr0Wi6hfc0f6bjhlmZvJ7CPAj91GssoX/T36a/qgemgddxjmYwX+V7h3bifHYe6vHba2mPEZZ/f6B2HwTi5LWW+pjmua71BTJUvQ6u9+hyowy7w51hbe5AQaSe2Ksdt8oLqRGGfMzNyGYboPNj9+TQ8daM4ylublzbk7Wcf2XLKtGdYHvloYjD8rbn/VdUtrbLSkvAFJFdp91Go4HE7nkFefkYlINppUisk0HxvWmLASMd1qh7OPGmWmWHQLPAqbFaEeKsFijsjUmTq9CmTJORbNIubHiAV8iQ1TJDOgVSJB64YpldqiEradr9NFlZku212rwXR3JsNzoPNKQaG2JyDMGN+WNojB6uHzH3upd2+Q5+NQvT8yIkuAOl/cpPUz3S7EvuFmZro+7kaHN3G4IPVp5FdLafDPZ/h9LJg17cDCuoo6pzIS8tbHaOMgNLrhosDfqbqjydida5NXw20kLcX7HzwNL2uZIwC9iDHJbwB0PuE0Z4r6E6w16ANBLHT1EBnu+F8bZZmDM0tDi5pY4buDXN1tuFfS516f8ATJa15Ps9b2boZIo5oWljXNDmzQvIABtYkEkEa9PZUczS+Yn/AC+DJYR2wa17o5CHsDnM7xvyPa0kCQDWwcAD67lZO3Xgp3bNJiFKyqja5jySxpETr3ysda7Nfy8I5aWVX83knkjuWjLTtfA4CRpa2/CQLxu9D+2iWoaWzFUNFj68BhJBygXOS5A1t8oGgsdxb1UojwKp29F0eEwhwkhe2Rp1D2ksBPO7Ts7zVqqW9IfIrla3tDuKo2sTtqDv7c0pJMEGI1NPI50JLo36vjBtxfU3xXcvlM0Yc6haoso62aZxMzpQOTMxb72S/D3/ADb/AKsfJ1W3qRu2GO3y387u+6bsn2JvLT9S1rWW0tforcJcBme7lslBBxAn0HRBLnbH7/RBOK1HDlA3QyZl4LpHKWh4Lu6bJ5na5CZnEIwZCByXnZpTppBIMYQstQ0I0Gx7XTwJU6CInrTFCIMZYrVFlUgSrWhPYlIzWKM3XbJMx2JGyZMXWxLM9ErMg5clLJEcyAx3MuOKpHaohOtKzMxMKpNDf6Rm9Rt+qnXg6Eu7b9C1jrpGZ7e3sJjKmyDCBtc8iEE/mPb/AIRP+3b+v+CJrjG/MOThJ6tNwqqdnpPjg+sdscjYS+wy5MwHUk3H3ChU6a0JjZ8XxWF0jg67btblDTfa5O/qt2NqVolkl09m7/suxSSaKfDnmwMMpgB1Nnizg09ATe38Xgq1zL0Z2tM+fB5bo7QglpHRwNj6g3UWdo0eFYpVUrGyCOXuHWIcQ8xuB2ObldN2HI+hNx2Kuo3N0JYBIW6EtA3IHhf2SOq1p+n5BqVRjMXhlp3GMniABbYh4Ac2405aEIVOmZHj0wulxEdy3I204YRKAbiTT5xe+vUcrXCF2m1tHPH57fxC6LEeEEk32cLDhP7+aNa/4meo7fDD8Nx9rS9ksJkDiMkrSLtFuiZW1OtbKY/h6+YNdNa5Y67DrZzeIeRCX4ta0Oox64ZZS17nAAtAt+a98yb43d7E6lSvAbTPbmvpdPL9WKn7BpltqE+xlWmXMhe/iIQ7fUq3VFlRK7Ll2S3kSWi0qmAwYZz3U4SY3a15ISYY46nToELw9wdC2ukycPNYcvyvQtnqWS6E1wTS5GMT1bHZZIqqluiuCV+TPYrrsm7iTMjX0xKdMX1ENVDZMWkBeuKkQlCcJROKnnVE4sYVnZjZcxTYjCIykZGglhU2RYU82YB1N1NfzH1HQY+zpp+vIDJuSdSros9Lln0vt5Wf8Lp3G/4jYB/2B3/qlXORL7md0oltnyp1X0A9dStSkzV1HsMOzmMupqmKf6HguHWM8Lx7EqkyRrM/UcdtcNYytlLQO7mIqoyNi2XiJH+LMhC2tP0M/U5Lx1uX5GdEx5wmaFrv+fE5vhG8/KfAlrj6oPxpe5acusau/p/czWHyTUc7ZC0nKbSM3bJGdHsPmCQhp+o8ZsdNqXyh32jae4ikc15c1/cx1F+Galyl8DiPqymx/wCm3JSTl+P3orUCKPECN/fmu7STg3X9m1bRyh0dQAZy45c22Xll8VaKU/KwfCl8nO0MbKas/CIDcubI7UEO6JLvtppEXPY/BOOq2Itry6LP3kqx+qCfjrC5F7aozXPgXnWjSdm6+jkj4nNEh+YEgEFapyQlpmqMS7S2rgGvdOaeguldLfysSsD9BZLj88Q7t0fgHcktZK1oqq7VyX09S5wu469FOcab3ROuofoHwYo2Maq6fb4HjKn5Bn4o6Qm2gQdUzqypCevhJN+axZsfqCb2XYdGVOMb0WQU+UNTKdMYkCHrdjI2AVtInZNoz1bS7ru45SZjEqVFUWlaEstKeabuHSKnR2Q2HQNIUyFZQ46pji5izsysuYkZNhEamyVBDVNk1Lp6XqE1brWHQWSY1s+waUSpXohbI/3WqUYc+ZQvqbntnOXYPhxve+VpPiyNzVOV/u/g/wA0QyvuxJ/b8mfOCtaMhdCnEo2c83xFDC7eWkcad55mB+sRPkQWqbrWTX/t+aEyfPh3/wCj/swjBZyI5m8nMjf5GOVlv0c5PU6SXuzJGZ2sjfok/wCj/wCy1oDtxe+uvitSR4dW1yF45SNkgjYCR+G0gXJbna4gactCf16rNeBOtr9+T2sP8RePHKp+Z/z+hk6/s1URMDyA5pNtNTqs6Z7qaaTBqiF8BaHgskHEDsbctVzWzmbOnrmYlThht/tCBt2cviIxu0fxKNp7+v5r9Q9vcgahwupe0OZFJl8RZLM78GesbJRzzRzNDmEWN3NcLXCrE6exFi9y2ughneXs/Df+ZmwJC672/A+uPlCqGpLNASCPFT7UzM7uWNPjJHjW5HWyPa/cf41PyjkNXlIv1Ty3vkTtl+Bq+pjc0bXWiqQ/atFRka1ImI0jrnBw0XNKhlwGQBrQj8NJFZsS4hPxGyyP+YdXsKwt6046QWhjVRgtVK8CNCWahJ5KD4KShTWYPz5qXxC8wZrE6LLdVmtgekZmrfrYK6RNsDITilT90yOJtKgzOy+MpGI0ERuU2iVILpBdw91K+EX6HH3Z5XtyRr5dU2KeD3upyqVtgDiro8OqdvbNRi9Tnwaj1v3dXNEfDR7gPZwSJf734foam/8AYX3/AFMaCtKMzCYE5KzS9mZ2teWP/upWmGTwv8rvRwH6pMk908eVyiEZVN6rxXD/ABDKW7C4Ajmx3MEc1VJWk/xPMu6xVUr1TQfEro8+i9z728BZdK1v6hu+5SvZaNHRAPo9d2vF/dYcupb+59L0dPJ0y+gg7WU8c0hJ3DQ0eyzPKu408qt74MhBhkjHh7C4Oa7M0i4II6FV/mRKv4hjij7V2GxgzR5ZLZ+TrAZvAjkfuo48r7nD8m+MkZZ74D8awqOS5cBcDdaYhU+QUfGMclaydwYdjuouWm0Ta3yV0mMAPaH/AC3F0FGuQdnd5PtWDvp5YRkykW5WWzHU0uAuDFdsGCF4IHCd0tpS+DJUaoGoMWY4AWU3ZRpaDPiWu5rk0R7eeCbJrJU9MD2WtqidFV0mhkwerBG40WTJOik7R6hqbFRjI09F1Wx3FOHL0FW0d6hQiBCjZWULcSs0FZK8lHWkYHHiXEgbLViWkQdbMvPRELQqOAnxo7OA5BqnRx5pUmRaLWFKxWi5jkrQjkYULrBzugss+RcpHo/w2NVV+wG91ySrytIj1eXvvXoilyYzoc0smfDKiPnDVQVI8pWuhNvUN911L5pf3X+TRD3ipfYQMaqoiwuFqYhbGlI1MjzsrHFMFRGCw9iojPRO66npDRO2O8JqP93lbz0cF5XUU9/c+j6BpYWvYSSuzEk808YEuWeZ1HXU9zJ1qq2kedp2xv2cxLuJQfykgO/msWZPfevKPd6DKsL7W+GfQcdJdA5zObDb2V4yf8l6nuUto/PVTRSl7jqTc3Xd6BK3wgGogeNwUyafgLloa9nMfmpnDK45ebeS5rXKFPppqI6+DcZ7eoKO+9a9RLhMx9TTvgeWuFrbHkQpNP1MzknBNre64UZxVYXJk2E01UA7dMh4Ca6rbltcI2VprQn+JsVga+YaBrh1fxALbD4G9TVUuoQrkvIvxKkzHwUNcnVLYjqcKaUyyaEWIR4nhAsbJ5yjrGzJYhRlqvNHOGhLLCblVVC6KQUCJNpSsVouaUoNB2e0Xi43Udbs9DFXw+nb9wa6to818sgVwUX0dXkZMzds0QjPg5sjJGn3afdc03r7lYet79UDMCdE2FwhMZsjGdMmk8/INacqqMVhrXKiItEroM5PQXhr9XN+ph/RY+ohPT9j0OiyvdT7oEui2edo7dRp7LQ0iYK5I522zf8AY7FBLGYXniAsL8ws6+SnPo/B9R0GZ5MS35Rm67De7qHtsLXuPIrLmpo29Ou3J9xbjOGsI1AuqdPVM09Q0kZanwXNJYbLe3o89VsIr5pKR7SwkH7oa2OjSCsFZBcj8QD9Urye4XjVLgyAqy1xadwbFMlvkg8Yzo5HP+VHRN4y+WYtNnIMHbon8WLJX4Fa2DPnWdzyWxl1JXWcCrLwV0bGhx1gA1U6pl8a2RqMcYToQovuZXSRUKwFd2sXukEqZAUVLG70Z3E4m7q8JnO5ZmKmMZj/AFyWhLghtCAFVMxNpSsBa1yANBMrth0CSV6l81fKp9iF0xm0cJQCcC4JNoRQjCYkyM2QY07lRGG0MYHqsmW5DGPTkGiwFBsXROOUtNxus98oeKcPaOXUWxWiQKTYpwuRKSi7DsRMMjXg7HXxCTJj75+p6XT9Q8dJo+hVoZUMZOyx01WHMu5d39T6fE1WqRiu0dRxZQr9KS6ttvQJhQGZXyWSxwB9qqcOIQx02dddoHhNSYTp6jqEaWw48gH2ja1zw9n5vmHimx8LRWmnyhl2SnaDxFOvIjQV2slbYFvqupEnPJnYqolK0BwdfUFJ2DStEopCm0c2GxRvdtdK0h5bQVT0zgeK9l0pMnkyNDmJzQN9VZY5ILKyiQXXfDSG+I2L6unJQ4RWWxDV0pzn0+wTprRQyoTMkSBQOJscgwlue6XR1cvZO64XR5A5kgEBWTAXJiMtjKdEbDYXKkmO0GwvVUZrkMjkTkHIQ1ynTE0TBUKZ2iV1FsDR4uS7OSK3yJkVSBJplWUURsewle4NLCbxnl0KwdRqb+j8n0X8Nb7NCPtg10U5B2OrDyIVOnnSaK9Q2r5F9JW2ITVGxFkKsZrC6ybDOjPnsXR1Cs0JFkhZ26V8F5tsrL8huEEzWlwXTTl4sn2DQ5wHB8wQXIrQt7R0ndOsn7RUA4fMLpKQdH0Ls9TsczWyyW+S84+CzFKUAaJYvTJ5MW0Z5xIK3xRhqNF0UqdsM+S3JdZqZqlCuup+M+n2CCrgfR89WogeQOJBcEsalOLAgAkEAMmEGIyQQFZNpTolQVEVRGa0FRvVUZ6QXE9NsjUhkblGmS0WgqFMGjuZSbBog96KGSBJpVSUUSA5JVVFpk0/ZeoyxOPmvO6pbs9zoOIBZ8U+LBhkt3rSTC/r/CVaMfYlQKy/F3D8rwZp8rmmx0INiPFaktmR00enmuFynQtVtAzXIs5BsWyhbNuKSmofcrpRer0HU8eiRs6aNFgOJZdFXHsWq5E/bGTPqrBRl4nlpug+R0aTCsfdHpf0WbJi2Vm9D+LGxJuofD0U7kwkRB2qpDaM+SEwaentqFr8oyuNMoZVEGyhUlYYFWznOfT7BBLgps+frUQPBA4kFwSQKASxpQATCACwIaEZJdomyTUyJ0ERlOjPQQwqiJNBULlzZGkGxFQpkdF2ZRYNHC5KFIHmlTyhkgKWRWSLTIM96YqpHGFVWWIi/JY80bs9Pp3qBC6Uh1wbG9wVsS40ZH52eqKgvcXO3O56opaObbe2VFy4Gi2naktlcc7YY51gs2ts277UAF9ytKnSMd22xpDLoo1PJeK4PUtVZ5VZWjmwmtOdqdlpYp+GU9lNlM0dky5BsupJyEHGztj+hxewsUjxjdwQcVBRUsVg8lSCj2MXQtqajiPp9guUBMiCqk9EgUNHaO3Q0HR0OXaCTDl2jixrwu0IyYeENCMmHhdom0yxrx1+6OiVJlrZB1+6ZIk5Zc2UdfunJuGEwzN6/dLRKooMjqG9f0KhSZL4dexM1Tev6FJ2s74dexW+qb1/QoqTvh0CS1I6/dUmSs4mCvnHX7qiRZY2UumHX7o6KKGcFXYWvog5RRKktFXej+rog7Ge7wLjuxnhIP6uuD2MKilA5/dRpbNETpEJ6kdfuuiQZG/BQ2QKpDtYWycW3+6VotKZUKgA7/dHQQttYOv3QaHlsn8Q22/6FJoqmU1EjSN/umkIOyUDn906Cd+IHX7onERWW5/dDRwRFX+P3XHEZqkEnXp16LtH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descr="cianide.jpg"/>
          <p:cNvPicPr>
            <a:picLocks noChangeAspect="1"/>
          </p:cNvPicPr>
          <p:nvPr/>
        </p:nvPicPr>
        <p:blipFill>
          <a:blip r:embed="rId3" cstate="print"/>
          <a:stretch>
            <a:fillRect/>
          </a:stretch>
        </p:blipFill>
        <p:spPr>
          <a:xfrm>
            <a:off x="4724400" y="0"/>
            <a:ext cx="4419600" cy="2969419"/>
          </a:xfrm>
          <a:prstGeom prst="rect">
            <a:avLst/>
          </a:prstGeom>
        </p:spPr>
      </p:pic>
      <p:pic>
        <p:nvPicPr>
          <p:cNvPr id="4" name="Picture 3" descr="datura.jpg"/>
          <p:cNvPicPr>
            <a:picLocks noChangeAspect="1"/>
          </p:cNvPicPr>
          <p:nvPr/>
        </p:nvPicPr>
        <p:blipFill>
          <a:blip r:embed="rId4" cstate="print"/>
          <a:stretch>
            <a:fillRect/>
          </a:stretch>
        </p:blipFill>
        <p:spPr>
          <a:xfrm>
            <a:off x="5943600" y="3048000"/>
            <a:ext cx="2514600" cy="3352800"/>
          </a:xfrm>
          <a:prstGeom prst="rect">
            <a:avLst/>
          </a:prstGeom>
        </p:spPr>
      </p:pic>
      <p:pic>
        <p:nvPicPr>
          <p:cNvPr id="5" name="Picture 4" descr="foxglove.jpg"/>
          <p:cNvPicPr>
            <a:picLocks noChangeAspect="1"/>
          </p:cNvPicPr>
          <p:nvPr/>
        </p:nvPicPr>
        <p:blipFill>
          <a:blip r:embed="rId5" cstate="print"/>
          <a:stretch>
            <a:fillRect/>
          </a:stretch>
        </p:blipFill>
        <p:spPr>
          <a:xfrm>
            <a:off x="2743200" y="3733800"/>
            <a:ext cx="2794000" cy="2095500"/>
          </a:xfrm>
          <a:prstGeom prst="rect">
            <a:avLst/>
          </a:prstGeom>
        </p:spPr>
      </p:pic>
      <p:pic>
        <p:nvPicPr>
          <p:cNvPr id="6" name="Picture 5" descr="killer cabbage.jpg"/>
          <p:cNvPicPr>
            <a:picLocks noChangeAspect="1"/>
          </p:cNvPicPr>
          <p:nvPr/>
        </p:nvPicPr>
        <p:blipFill>
          <a:blip r:embed="rId6" cstate="print"/>
          <a:stretch>
            <a:fillRect/>
          </a:stretch>
        </p:blipFill>
        <p:spPr>
          <a:xfrm>
            <a:off x="304800" y="2286000"/>
            <a:ext cx="2143125" cy="2857500"/>
          </a:xfrm>
          <a:prstGeom prst="rect">
            <a:avLst/>
          </a:prstGeom>
        </p:spPr>
      </p:pic>
      <p:pic>
        <p:nvPicPr>
          <p:cNvPr id="7" name="Picture 6" descr="thorns.jpg"/>
          <p:cNvPicPr>
            <a:picLocks noChangeAspect="1"/>
          </p:cNvPicPr>
          <p:nvPr/>
        </p:nvPicPr>
        <p:blipFill>
          <a:blip r:embed="rId7" cstate="print"/>
          <a:stretch>
            <a:fillRect/>
          </a:stretch>
        </p:blipFill>
        <p:spPr>
          <a:xfrm>
            <a:off x="1752600" y="381000"/>
            <a:ext cx="2619375" cy="17430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kodo tribe man eating tree.jpg"/>
          <p:cNvPicPr>
            <a:picLocks noChangeAspect="1"/>
          </p:cNvPicPr>
          <p:nvPr/>
        </p:nvPicPr>
        <p:blipFill>
          <a:blip r:embed="rId3" cstate="print"/>
          <a:stretch>
            <a:fillRect/>
          </a:stretch>
        </p:blipFill>
        <p:spPr>
          <a:xfrm>
            <a:off x="304800" y="1066800"/>
            <a:ext cx="3522406" cy="5459731"/>
          </a:xfrm>
          <a:prstGeom prst="rect">
            <a:avLst/>
          </a:prstGeom>
        </p:spPr>
      </p:pic>
      <p:sp>
        <p:nvSpPr>
          <p:cNvPr id="3" name="TextBox 2"/>
          <p:cNvSpPr txBox="1"/>
          <p:nvPr/>
        </p:nvSpPr>
        <p:spPr>
          <a:xfrm>
            <a:off x="4191000" y="457200"/>
            <a:ext cx="4419600" cy="2862322"/>
          </a:xfrm>
          <a:prstGeom prst="rect">
            <a:avLst/>
          </a:prstGeom>
          <a:noFill/>
        </p:spPr>
        <p:txBody>
          <a:bodyPr wrap="square" rtlCol="0">
            <a:spAutoFit/>
          </a:bodyPr>
          <a:lstStyle/>
          <a:p>
            <a:r>
              <a:rPr lang="en-US" dirty="0" smtClean="0"/>
              <a:t>1874, Edmund Spencer writes  literary fiction about man-eating tree for the New York World</a:t>
            </a:r>
          </a:p>
          <a:p>
            <a:endParaRPr lang="en-US" dirty="0" smtClean="0"/>
          </a:p>
          <a:p>
            <a:r>
              <a:rPr lang="en-US" dirty="0" smtClean="0"/>
              <a:t>Explorer encounters a human sacrifice by “</a:t>
            </a:r>
            <a:r>
              <a:rPr lang="en-US" dirty="0" err="1" smtClean="0"/>
              <a:t>Mkodo</a:t>
            </a:r>
            <a:r>
              <a:rPr lang="en-US" dirty="0" smtClean="0"/>
              <a:t>” tribe of Madagascar</a:t>
            </a:r>
          </a:p>
          <a:p>
            <a:endParaRPr lang="en-US" dirty="0" smtClean="0"/>
          </a:p>
          <a:p>
            <a:endParaRPr lang="en-US" dirty="0" smtClean="0"/>
          </a:p>
          <a:p>
            <a:endParaRPr lang="en-US" dirty="0" smtClean="0"/>
          </a:p>
          <a:p>
            <a:endParaRPr lang="en-US" dirty="0"/>
          </a:p>
        </p:txBody>
      </p:sp>
      <p:sp>
        <p:nvSpPr>
          <p:cNvPr id="4" name="TextBox 3"/>
          <p:cNvSpPr txBox="1"/>
          <p:nvPr/>
        </p:nvSpPr>
        <p:spPr>
          <a:xfrm>
            <a:off x="4267200" y="2286000"/>
            <a:ext cx="4876800" cy="3970318"/>
          </a:xfrm>
          <a:prstGeom prst="rect">
            <a:avLst/>
          </a:prstGeom>
          <a:noFill/>
        </p:spPr>
        <p:txBody>
          <a:bodyPr wrap="square" rtlCol="0">
            <a:spAutoFit/>
          </a:bodyPr>
          <a:lstStyle/>
          <a:p>
            <a:r>
              <a:rPr lang="en-US" i="1" dirty="0" smtClean="0"/>
              <a:t>“The slender delicate </a:t>
            </a:r>
            <a:r>
              <a:rPr lang="en-US" i="1" dirty="0" err="1" smtClean="0"/>
              <a:t>palpi</a:t>
            </a:r>
            <a:r>
              <a:rPr lang="en-US" i="1" dirty="0" smtClean="0"/>
              <a:t>, with the fury of starved serpents, quivered a moment over her head, then as if instinct with demoniac intelligence fastened upon her in sudden coils round and round her neck and arms; then while her awful screams and yet more awful laughter rose wildly to be instantly strangled down again into a gurgling moan, the tendrils one after another, like great green serpents, with brutal energy and infernal rapidity, rose, retracted themselves, and wrapped her about in fold after fold, ever tightening with cruel swiftness and savage tenacity of anacondas fastening upon their prey.”</a:t>
            </a:r>
            <a:endParaRPr lang="en-US" i="1" dirty="0"/>
          </a:p>
        </p:txBody>
      </p:sp>
      <p:sp>
        <p:nvSpPr>
          <p:cNvPr id="5" name="TextBox 4"/>
          <p:cNvSpPr txBox="1"/>
          <p:nvPr/>
        </p:nvSpPr>
        <p:spPr>
          <a:xfrm>
            <a:off x="381000" y="381000"/>
            <a:ext cx="3505200" cy="584775"/>
          </a:xfrm>
          <a:prstGeom prst="rect">
            <a:avLst/>
          </a:prstGeom>
          <a:noFill/>
        </p:spPr>
        <p:txBody>
          <a:bodyPr wrap="square" rtlCol="0">
            <a:spAutoFit/>
          </a:bodyPr>
          <a:lstStyle/>
          <a:p>
            <a:r>
              <a:rPr lang="en-US" sz="3200" b="1" dirty="0" smtClean="0"/>
              <a:t>Legends &amp; Lore</a:t>
            </a:r>
            <a:endParaRPr lang="en-US" sz="3200" b="1"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524000"/>
            <a:ext cx="7848600" cy="4801314"/>
          </a:xfrm>
          <a:prstGeom prst="rect">
            <a:avLst/>
          </a:prstGeom>
          <a:noFill/>
        </p:spPr>
        <p:txBody>
          <a:bodyPr wrap="square" rtlCol="0">
            <a:spAutoFit/>
          </a:bodyPr>
          <a:lstStyle/>
          <a:p>
            <a:r>
              <a:rPr lang="en-US" i="1" dirty="0" smtClean="0"/>
              <a:t>“This awful plant, that rears its splendid death-shade in the central solitude of a Nubian fern forest, sickens by its unwholesome </a:t>
            </a:r>
            <a:r>
              <a:rPr lang="en-US" i="1" dirty="0" err="1" smtClean="0"/>
              <a:t>humours</a:t>
            </a:r>
            <a:r>
              <a:rPr lang="en-US" i="1" dirty="0" smtClean="0"/>
              <a:t> all vegetation from its immediate vicinity, and feeds upon the wild beasts that, in the terror of the chase, or the heat of noon, seek the thick shelter of its boughs ; upon the birds that, flitting across the open space, come within the charmed circle of its power, or innocently refresh themselves from the cups of its great waxen flowers ; upon even man himself when, an infrequent prey, the savage seeks its asylum in the storm, or turns from the harsh foot-wounding sword-grass of the glade, to pluck the wondrous fruit that hang plumb down among the wondrous foliage. And such fruit ! Glorious golden ovals, great honey drops, swelling by their own weight into pear-shaped translucencies. The foliage glistens with a strange dew, that all day long drips on to the ground below, nurturing a rank growth of grasses, which shoot up in places so high that their spikes of fierce blood-fed green show far up among the deep-tinted foliage of the terrible tree, and, like a jealous body-guard, keep concealed the fearful secret of the charnel-house within, and draw round the black roots of the murderous plant a decent screen of living green”</a:t>
            </a:r>
            <a:endParaRPr lang="en-US" i="1" dirty="0"/>
          </a:p>
        </p:txBody>
      </p:sp>
      <p:sp>
        <p:nvSpPr>
          <p:cNvPr id="3" name="TextBox 2"/>
          <p:cNvSpPr txBox="1"/>
          <p:nvPr/>
        </p:nvSpPr>
        <p:spPr>
          <a:xfrm>
            <a:off x="609600" y="457200"/>
            <a:ext cx="7391400" cy="1015663"/>
          </a:xfrm>
          <a:prstGeom prst="rect">
            <a:avLst/>
          </a:prstGeom>
          <a:noFill/>
        </p:spPr>
        <p:txBody>
          <a:bodyPr wrap="square" rtlCol="0">
            <a:spAutoFit/>
          </a:bodyPr>
          <a:lstStyle/>
          <a:p>
            <a:r>
              <a:rPr lang="en-US" sz="3600" b="1" dirty="0" smtClean="0"/>
              <a:t>Nubian Tree</a:t>
            </a:r>
          </a:p>
          <a:p>
            <a:r>
              <a:rPr lang="en-US" sz="2400" dirty="0" smtClean="0"/>
              <a:t>Phil Robinson, "Under the </a:t>
            </a:r>
            <a:r>
              <a:rPr lang="en-US" sz="2400" dirty="0" err="1" smtClean="0"/>
              <a:t>Punkah</a:t>
            </a:r>
            <a:r>
              <a:rPr lang="en-US" sz="2400" dirty="0" smtClean="0"/>
              <a:t>," (1881)</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533400"/>
            <a:ext cx="6629400" cy="3170099"/>
          </a:xfrm>
          <a:prstGeom prst="rect">
            <a:avLst/>
          </a:prstGeom>
          <a:noFill/>
        </p:spPr>
        <p:txBody>
          <a:bodyPr wrap="square" rtlCol="0">
            <a:spAutoFit/>
          </a:bodyPr>
          <a:lstStyle/>
          <a:p>
            <a:r>
              <a:rPr lang="en-US" sz="3200" b="1" dirty="0" smtClean="0"/>
              <a:t>Devils Snare/Vampire Vine</a:t>
            </a:r>
          </a:p>
          <a:p>
            <a:endParaRPr lang="en-US" sz="2000" dirty="0"/>
          </a:p>
          <a:p>
            <a:r>
              <a:rPr lang="en-US" sz="2000" dirty="0" smtClean="0"/>
              <a:t>William Thomas publishes an article in </a:t>
            </a:r>
            <a:r>
              <a:rPr lang="en-US" sz="2000" i="1" dirty="0" smtClean="0"/>
              <a:t>Review of Reviews</a:t>
            </a:r>
          </a:p>
          <a:p>
            <a:endParaRPr lang="en-US" sz="2000" i="1" dirty="0"/>
          </a:p>
          <a:p>
            <a:r>
              <a:rPr lang="en-US" sz="2000" dirty="0" smtClean="0"/>
              <a:t>Plant could “drain the blood of any living thing which comes within its death-dealing touch."</a:t>
            </a:r>
            <a:endParaRPr lang="en-US" sz="2000" i="1" dirty="0" smtClean="0"/>
          </a:p>
          <a:p>
            <a:endParaRPr lang="en-US" sz="2400" i="1" dirty="0" smtClean="0"/>
          </a:p>
          <a:p>
            <a:endParaRPr lang="en-US" sz="2400" i="1" dirty="0"/>
          </a:p>
        </p:txBody>
      </p:sp>
      <p:pic>
        <p:nvPicPr>
          <p:cNvPr id="3" name="Picture 2" descr="devils snare.jpg"/>
          <p:cNvPicPr>
            <a:picLocks noChangeAspect="1"/>
          </p:cNvPicPr>
          <p:nvPr/>
        </p:nvPicPr>
        <p:blipFill>
          <a:blip r:embed="rId2" cstate="print"/>
          <a:stretch>
            <a:fillRect/>
          </a:stretch>
        </p:blipFill>
        <p:spPr>
          <a:xfrm>
            <a:off x="457200" y="3048000"/>
            <a:ext cx="8153400" cy="34163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ttle shop of horrors.jpg"/>
          <p:cNvPicPr>
            <a:picLocks noChangeAspect="1"/>
          </p:cNvPicPr>
          <p:nvPr/>
        </p:nvPicPr>
        <p:blipFill>
          <a:blip r:embed="rId3" cstate="print"/>
          <a:stretch>
            <a:fillRect/>
          </a:stretch>
        </p:blipFill>
        <p:spPr>
          <a:xfrm>
            <a:off x="533400" y="990600"/>
            <a:ext cx="5105400" cy="4818083"/>
          </a:xfrm>
          <a:prstGeom prst="rect">
            <a:avLst/>
          </a:prstGeom>
        </p:spPr>
      </p:pic>
      <p:sp>
        <p:nvSpPr>
          <p:cNvPr id="3" name="TextBox 2"/>
          <p:cNvSpPr txBox="1"/>
          <p:nvPr/>
        </p:nvSpPr>
        <p:spPr>
          <a:xfrm>
            <a:off x="6096000" y="762000"/>
            <a:ext cx="2286000" cy="3416320"/>
          </a:xfrm>
          <a:prstGeom prst="rect">
            <a:avLst/>
          </a:prstGeom>
          <a:noFill/>
        </p:spPr>
        <p:txBody>
          <a:bodyPr wrap="square" rtlCol="0">
            <a:spAutoFit/>
          </a:bodyPr>
          <a:lstStyle/>
          <a:p>
            <a:r>
              <a:rPr lang="en-US" sz="2400" dirty="0" smtClean="0"/>
              <a:t>Comedy, horror, rock musical</a:t>
            </a:r>
          </a:p>
          <a:p>
            <a:endParaRPr lang="en-US" sz="2400" dirty="0" smtClean="0"/>
          </a:p>
          <a:p>
            <a:r>
              <a:rPr lang="en-US" sz="2400" dirty="0" smtClean="0"/>
              <a:t>Sometimes little window plants need human blood to survive!</a:t>
            </a: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rnivorous plant real.png"/>
          <p:cNvPicPr>
            <a:picLocks noChangeAspect="1"/>
          </p:cNvPicPr>
          <p:nvPr/>
        </p:nvPicPr>
        <p:blipFill>
          <a:blip r:embed="rId2" cstate="print"/>
          <a:stretch>
            <a:fillRect/>
          </a:stretch>
        </p:blipFill>
        <p:spPr>
          <a:xfrm>
            <a:off x="762000" y="1905000"/>
            <a:ext cx="3301825" cy="4397430"/>
          </a:xfrm>
          <a:prstGeom prst="rect">
            <a:avLst/>
          </a:prstGeom>
        </p:spPr>
      </p:pic>
      <p:sp>
        <p:nvSpPr>
          <p:cNvPr id="3" name="TextBox 2"/>
          <p:cNvSpPr txBox="1"/>
          <p:nvPr/>
        </p:nvSpPr>
        <p:spPr>
          <a:xfrm>
            <a:off x="685800" y="533400"/>
            <a:ext cx="7848600" cy="4062651"/>
          </a:xfrm>
          <a:prstGeom prst="rect">
            <a:avLst/>
          </a:prstGeom>
          <a:noFill/>
        </p:spPr>
        <p:txBody>
          <a:bodyPr wrap="square" rtlCol="0">
            <a:spAutoFit/>
          </a:bodyPr>
          <a:lstStyle/>
          <a:p>
            <a:r>
              <a:rPr lang="en-US" sz="3200" dirty="0" smtClean="0"/>
              <a:t>In All Reality…</a:t>
            </a:r>
          </a:p>
          <a:p>
            <a:r>
              <a:rPr lang="en-US" sz="2400" b="1" dirty="0" smtClean="0"/>
              <a:t>Largest Carnivorous Plant:</a:t>
            </a:r>
            <a:r>
              <a:rPr lang="en-US" sz="2400" b="1" i="1" dirty="0" smtClean="0"/>
              <a:t> Nepenthes rajah</a:t>
            </a:r>
          </a:p>
          <a:p>
            <a:endParaRPr lang="en-US" sz="2400" b="1" i="1" dirty="0" smtClean="0"/>
          </a:p>
          <a:p>
            <a:r>
              <a:rPr lang="en-US" sz="2000" b="1" dirty="0" smtClean="0"/>
              <a:t>			</a:t>
            </a:r>
          </a:p>
          <a:p>
            <a:endParaRPr lang="en-US" sz="2000" b="1" dirty="0"/>
          </a:p>
          <a:p>
            <a:r>
              <a:rPr lang="en-US" sz="2000" b="1" dirty="0" smtClean="0"/>
              <a:t> </a:t>
            </a:r>
            <a:r>
              <a:rPr lang="en-US" sz="2000" b="1" dirty="0"/>
              <a:t>	</a:t>
            </a:r>
            <a:r>
              <a:rPr lang="en-US" sz="2000" b="1" dirty="0" smtClean="0"/>
              <a:t>			-Native to Malaysia</a:t>
            </a:r>
          </a:p>
          <a:p>
            <a:endParaRPr lang="en-US" sz="2000" b="1" dirty="0" smtClean="0"/>
          </a:p>
          <a:p>
            <a:r>
              <a:rPr lang="en-US" sz="2000" b="1" dirty="0"/>
              <a:t>	</a:t>
            </a:r>
            <a:r>
              <a:rPr lang="en-US" sz="2000" b="1" dirty="0" smtClean="0"/>
              <a:t>			-Usually eats insects</a:t>
            </a:r>
          </a:p>
          <a:p>
            <a:endParaRPr lang="en-US" sz="2000" b="1" dirty="0" smtClean="0"/>
          </a:p>
          <a:p>
            <a:r>
              <a:rPr lang="en-US" sz="2000" b="1" dirty="0"/>
              <a:t>	</a:t>
            </a:r>
            <a:r>
              <a:rPr lang="en-US" sz="2000" b="1" dirty="0" smtClean="0"/>
              <a:t>			-Sometimes can eat small 					mammals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happening.jpg"/>
          <p:cNvPicPr>
            <a:picLocks noChangeAspect="1"/>
          </p:cNvPicPr>
          <p:nvPr/>
        </p:nvPicPr>
        <p:blipFill>
          <a:blip r:embed="rId2" cstate="print"/>
          <a:stretch>
            <a:fillRect/>
          </a:stretch>
        </p:blipFill>
        <p:spPr>
          <a:xfrm>
            <a:off x="533400" y="1219200"/>
            <a:ext cx="3505200" cy="5178136"/>
          </a:xfrm>
          <a:prstGeom prst="rect">
            <a:avLst/>
          </a:prstGeom>
        </p:spPr>
      </p:pic>
      <p:sp>
        <p:nvSpPr>
          <p:cNvPr id="5" name="TextBox 4"/>
          <p:cNvSpPr txBox="1"/>
          <p:nvPr/>
        </p:nvSpPr>
        <p:spPr>
          <a:xfrm>
            <a:off x="4267200" y="1600200"/>
            <a:ext cx="4267200" cy="3785652"/>
          </a:xfrm>
          <a:prstGeom prst="rect">
            <a:avLst/>
          </a:prstGeom>
          <a:noFill/>
        </p:spPr>
        <p:txBody>
          <a:bodyPr wrap="square" rtlCol="0">
            <a:spAutoFit/>
          </a:bodyPr>
          <a:lstStyle/>
          <a:p>
            <a:endParaRPr lang="en-US" sz="2400" dirty="0" smtClean="0"/>
          </a:p>
          <a:p>
            <a:pPr>
              <a:buFont typeface="Arial" pitchFamily="34" charset="0"/>
              <a:buChar char="•"/>
            </a:pPr>
            <a:r>
              <a:rPr lang="en-US" sz="2400" dirty="0" smtClean="0"/>
              <a:t>Neurotoxin in the air caused anyone exposed to commit suicide</a:t>
            </a:r>
          </a:p>
          <a:p>
            <a:endParaRPr lang="en-US" sz="2400" dirty="0"/>
          </a:p>
          <a:p>
            <a:pPr>
              <a:buFont typeface="Arial" pitchFamily="34" charset="0"/>
              <a:buChar char="•"/>
            </a:pPr>
            <a:r>
              <a:rPr lang="en-US" sz="2400" dirty="0" smtClean="0"/>
              <a:t>Humans have become a threat to the planet</a:t>
            </a:r>
          </a:p>
          <a:p>
            <a:pPr>
              <a:buFont typeface="Arial" pitchFamily="34" charset="0"/>
              <a:buChar char="•"/>
            </a:pPr>
            <a:endParaRPr lang="en-US" sz="2400" dirty="0"/>
          </a:p>
          <a:p>
            <a:pPr>
              <a:buFont typeface="Arial" pitchFamily="34" charset="0"/>
              <a:buChar char="•"/>
            </a:pPr>
            <a:r>
              <a:rPr lang="en-US" sz="2400" dirty="0" smtClean="0"/>
              <a:t>Plants emit neurotoxins for self preservation</a:t>
            </a:r>
            <a:endParaRPr lang="en-US" sz="2400" dirty="0"/>
          </a:p>
        </p:txBody>
      </p:sp>
      <p:sp>
        <p:nvSpPr>
          <p:cNvPr id="6" name="TextBox 5"/>
          <p:cNvSpPr txBox="1"/>
          <p:nvPr/>
        </p:nvSpPr>
        <p:spPr>
          <a:xfrm>
            <a:off x="685800" y="304800"/>
            <a:ext cx="3657600" cy="584775"/>
          </a:xfrm>
          <a:prstGeom prst="rect">
            <a:avLst/>
          </a:prstGeom>
          <a:noFill/>
        </p:spPr>
        <p:txBody>
          <a:bodyPr wrap="square" rtlCol="0">
            <a:spAutoFit/>
          </a:bodyPr>
          <a:lstStyle/>
          <a:p>
            <a:r>
              <a:rPr lang="en-US" sz="3200" i="1" dirty="0" smtClean="0"/>
              <a:t>The Happening</a:t>
            </a:r>
            <a:endParaRPr lang="en-US" sz="3200" i="1"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Humans Are Destroying the Natural World</a:t>
            </a:r>
            <a:endParaRPr lang="en-US" dirty="0"/>
          </a:p>
        </p:txBody>
      </p:sp>
      <p:pic>
        <p:nvPicPr>
          <p:cNvPr id="4" name="Picture 3" descr="clearcut.jpg"/>
          <p:cNvPicPr>
            <a:picLocks noChangeAspect="1"/>
          </p:cNvPicPr>
          <p:nvPr/>
        </p:nvPicPr>
        <p:blipFill>
          <a:blip r:embed="rId2" cstate="print"/>
          <a:stretch>
            <a:fillRect/>
          </a:stretch>
        </p:blipFill>
        <p:spPr>
          <a:xfrm>
            <a:off x="304801" y="2108384"/>
            <a:ext cx="5257800" cy="3498827"/>
          </a:xfrm>
          <a:prstGeom prst="rect">
            <a:avLst/>
          </a:prstGeom>
        </p:spPr>
      </p:pic>
      <p:pic>
        <p:nvPicPr>
          <p:cNvPr id="5" name="Picture 4" descr="clearcuts.jpg"/>
          <p:cNvPicPr>
            <a:picLocks noChangeAspect="1"/>
          </p:cNvPicPr>
          <p:nvPr/>
        </p:nvPicPr>
        <p:blipFill>
          <a:blip r:embed="rId3" cstate="print"/>
          <a:stretch>
            <a:fillRect/>
          </a:stretch>
        </p:blipFill>
        <p:spPr>
          <a:xfrm>
            <a:off x="5638800" y="1511157"/>
            <a:ext cx="3048000" cy="482885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r sands.jpg"/>
          <p:cNvPicPr>
            <a:picLocks noChangeAspect="1"/>
          </p:cNvPicPr>
          <p:nvPr/>
        </p:nvPicPr>
        <p:blipFill>
          <a:blip r:embed="rId2" cstate="print"/>
          <a:stretch>
            <a:fillRect/>
          </a:stretch>
        </p:blipFill>
        <p:spPr>
          <a:xfrm>
            <a:off x="3962400" y="2743200"/>
            <a:ext cx="4973951" cy="3309938"/>
          </a:xfrm>
          <a:prstGeom prst="rect">
            <a:avLst/>
          </a:prstGeom>
        </p:spPr>
      </p:pic>
      <p:pic>
        <p:nvPicPr>
          <p:cNvPr id="6" name="Picture 5" descr="pollution.jpg"/>
          <p:cNvPicPr>
            <a:picLocks noChangeAspect="1"/>
          </p:cNvPicPr>
          <p:nvPr/>
        </p:nvPicPr>
        <p:blipFill>
          <a:blip r:embed="rId3" cstate="print"/>
          <a:stretch>
            <a:fillRect/>
          </a:stretch>
        </p:blipFill>
        <p:spPr>
          <a:xfrm>
            <a:off x="4953000" y="228600"/>
            <a:ext cx="3153659" cy="2362200"/>
          </a:xfrm>
          <a:prstGeom prst="rect">
            <a:avLst/>
          </a:prstGeom>
        </p:spPr>
      </p:pic>
      <p:pic>
        <p:nvPicPr>
          <p:cNvPr id="7" name="Picture 6" descr="china-dust-storm-gallagher.jpg"/>
          <p:cNvPicPr>
            <a:picLocks noChangeAspect="1"/>
          </p:cNvPicPr>
          <p:nvPr/>
        </p:nvPicPr>
        <p:blipFill>
          <a:blip r:embed="rId4" cstate="print"/>
          <a:stretch>
            <a:fillRect/>
          </a:stretch>
        </p:blipFill>
        <p:spPr>
          <a:xfrm>
            <a:off x="76200" y="3429000"/>
            <a:ext cx="3581400" cy="2386108"/>
          </a:xfrm>
          <a:prstGeom prst="rect">
            <a:avLst/>
          </a:prstGeom>
        </p:spPr>
      </p:pic>
      <p:sp>
        <p:nvSpPr>
          <p:cNvPr id="8" name="Rectangle 7"/>
          <p:cNvSpPr/>
          <p:nvPr/>
        </p:nvSpPr>
        <p:spPr>
          <a:xfrm>
            <a:off x="228600" y="6096000"/>
            <a:ext cx="6477000" cy="400110"/>
          </a:xfrm>
          <a:prstGeom prst="rect">
            <a:avLst/>
          </a:prstGeom>
        </p:spPr>
        <p:txBody>
          <a:bodyPr wrap="square">
            <a:spAutoFit/>
          </a:bodyPr>
          <a:lstStyle/>
          <a:p>
            <a:r>
              <a:rPr lang="en-US" sz="2000" b="1" dirty="0" smtClean="0"/>
              <a:t>Forests precede us and deserts dog our heels</a:t>
            </a:r>
            <a:endParaRPr lang="en-US" sz="2000" b="1" dirty="0"/>
          </a:p>
        </p:txBody>
      </p:sp>
      <p:pic>
        <p:nvPicPr>
          <p:cNvPr id="9" name="Picture 8" descr="redwood tree stump.jpg"/>
          <p:cNvPicPr>
            <a:picLocks noChangeAspect="1"/>
          </p:cNvPicPr>
          <p:nvPr/>
        </p:nvPicPr>
        <p:blipFill>
          <a:blip r:embed="rId5" cstate="print"/>
          <a:stretch>
            <a:fillRect/>
          </a:stretch>
        </p:blipFill>
        <p:spPr>
          <a:xfrm>
            <a:off x="228600" y="228600"/>
            <a:ext cx="4014787" cy="321502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190</TotalTime>
  <Words>530</Words>
  <Application>Microsoft Macintosh PowerPoint</Application>
  <PresentationFormat>On-screen Show (4:3)</PresentationFormat>
  <Paragraphs>64</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Foundry</vt:lpstr>
      <vt:lpstr>Plant Zombies</vt:lpstr>
      <vt:lpstr>PowerPoint Presentation</vt:lpstr>
      <vt:lpstr>PowerPoint Presentation</vt:lpstr>
      <vt:lpstr>PowerPoint Presentation</vt:lpstr>
      <vt:lpstr>PowerPoint Presentation</vt:lpstr>
      <vt:lpstr>PowerPoint Presentation</vt:lpstr>
      <vt:lpstr>PowerPoint Presentation</vt:lpstr>
      <vt:lpstr>Humans Are Destroying the Natural World</vt:lpstr>
      <vt:lpstr>PowerPoint Presentation</vt:lpstr>
      <vt:lpstr>PowerPoint Presentation</vt:lpstr>
      <vt:lpstr>What If Plants Fought Back?</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Zombies</dc:title>
  <dc:creator>Samantha Krop</dc:creator>
  <cp:lastModifiedBy>Shiloh Powers</cp:lastModifiedBy>
  <cp:revision>8</cp:revision>
  <dcterms:created xsi:type="dcterms:W3CDTF">2014-01-22T03:24:39Z</dcterms:created>
  <dcterms:modified xsi:type="dcterms:W3CDTF">2014-01-22T19:13:23Z</dcterms:modified>
</cp:coreProperties>
</file>