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62" r:id="rId2"/>
    <p:sldId id="256" r:id="rId3"/>
    <p:sldId id="263" r:id="rId4"/>
    <p:sldId id="264" r:id="rId5"/>
    <p:sldId id="258" r:id="rId6"/>
    <p:sldId id="259" r:id="rId7"/>
    <p:sldId id="260" r:id="rId8"/>
    <p:sldId id="261" r:id="rId9"/>
    <p:sldId id="267" r:id="rId10"/>
    <p:sldId id="268" r:id="rId11"/>
    <p:sldId id="265" r:id="rId12"/>
    <p:sldId id="25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33" d="100"/>
          <a:sy n="33" d="100"/>
        </p:scale>
        <p:origin x="-22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FC80E-9EFC-427F-8EBE-8C062773602C}" type="datetimeFigureOut">
              <a:rPr lang="en-US" smtClean="0"/>
              <a:t>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F5193-1608-416A-9F2C-924237D49827}" type="slidenum">
              <a:rPr lang="en-US" smtClean="0"/>
              <a:t>‹#›</a:t>
            </a:fld>
            <a:endParaRPr lang="en-US"/>
          </a:p>
        </p:txBody>
      </p:sp>
    </p:spTree>
    <p:extLst>
      <p:ext uri="{BB962C8B-B14F-4D97-AF65-F5344CB8AC3E}">
        <p14:creationId xmlns:p14="http://schemas.microsoft.com/office/powerpoint/2010/main" val="200660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F5193-1608-416A-9F2C-924237D49827}"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Slaves forced to convert</a:t>
            </a:r>
            <a:r>
              <a:rPr lang="en-US" baseline="0" dirty="0" smtClean="0"/>
              <a:t> to Christianity</a:t>
            </a:r>
            <a:endParaRPr lang="en-US" dirty="0" smtClean="0"/>
          </a:p>
          <a:p>
            <a:r>
              <a:rPr lang="en-US" dirty="0" smtClean="0"/>
              <a:t>Fusio</a:t>
            </a:r>
            <a:r>
              <a:rPr lang="en-US" baseline="0" dirty="0" smtClean="0"/>
              <a:t>n of African </a:t>
            </a:r>
            <a:r>
              <a:rPr lang="en-US" baseline="0" dirty="0" err="1" smtClean="0"/>
              <a:t>vodou</a:t>
            </a:r>
            <a:r>
              <a:rPr lang="en-US" baseline="0" dirty="0" smtClean="0"/>
              <a:t> with w</a:t>
            </a:r>
            <a:r>
              <a:rPr lang="en-US" dirty="0" smtClean="0"/>
              <a:t>estern influences: Christianity,</a:t>
            </a:r>
            <a:r>
              <a:rPr lang="en-US" baseline="0" dirty="0" smtClean="0"/>
              <a:t> European mysticism</a:t>
            </a:r>
          </a:p>
          <a:p>
            <a:r>
              <a:rPr lang="en-US" dirty="0" smtClean="0"/>
              <a:t>Religion:</a:t>
            </a:r>
            <a:r>
              <a:rPr lang="en-US" baseline="0" dirty="0" smtClean="0"/>
              <a:t> </a:t>
            </a:r>
            <a:r>
              <a:rPr lang="en-US" dirty="0" smtClean="0"/>
              <a:t>Unreachable</a:t>
            </a:r>
            <a:r>
              <a:rPr lang="en-US" baseline="0" dirty="0" smtClean="0"/>
              <a:t> God (</a:t>
            </a:r>
            <a:r>
              <a:rPr lang="en-US" baseline="0" dirty="0" err="1" smtClean="0"/>
              <a:t>Bondye</a:t>
            </a:r>
            <a:r>
              <a:rPr lang="en-US" baseline="0" dirty="0" smtClean="0"/>
              <a:t>)</a:t>
            </a:r>
          </a:p>
          <a:p>
            <a:r>
              <a:rPr lang="en-US" baseline="0" dirty="0" smtClean="0"/>
              <a:t>Lesser entities: Loa-guardian of crossroads, guardian of agriculture, spirit of love, etc</a:t>
            </a:r>
          </a:p>
          <a:p>
            <a:r>
              <a:rPr lang="en-US" baseline="0" dirty="0" err="1" smtClean="0"/>
              <a:t>Bokor</a:t>
            </a:r>
            <a:r>
              <a:rPr lang="en-US" baseline="0" dirty="0" smtClean="0"/>
              <a:t> (human priests)  serve the Loa, are hired to perform sorcery</a:t>
            </a:r>
          </a:p>
          <a:p>
            <a:r>
              <a:rPr lang="en-US" baseline="0" dirty="0" smtClean="0"/>
              <a:t>	-can do both good and bad magic</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-Haiti</a:t>
            </a:r>
            <a:r>
              <a:rPr lang="en-US" baseline="0" dirty="0" smtClean="0"/>
              <a:t> became first black people’s republic:</a:t>
            </a:r>
            <a:r>
              <a:rPr lang="en-US" sz="1200" baseline="0" dirty="0" smtClean="0"/>
              <a:t> </a:t>
            </a:r>
            <a:r>
              <a:rPr lang="en-US" sz="1200" dirty="0" smtClean="0"/>
              <a:t>1791 Bois Caiman revolt/</a:t>
            </a:r>
            <a:r>
              <a:rPr lang="en-US" sz="1200" dirty="0" err="1" smtClean="0"/>
              <a:t>vodou</a:t>
            </a:r>
            <a:r>
              <a:rPr lang="en-US" sz="1200" dirty="0" smtClean="0"/>
              <a:t> ceremony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F5F5193-1608-416A-9F2C-924237D49827}"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Video: 11:30-16:45</a:t>
            </a:r>
            <a:endParaRPr lang="en-US" dirty="0"/>
          </a:p>
        </p:txBody>
      </p:sp>
      <p:sp>
        <p:nvSpPr>
          <p:cNvPr id="4" name="Slide Number Placeholder 3"/>
          <p:cNvSpPr>
            <a:spLocks noGrp="1"/>
          </p:cNvSpPr>
          <p:nvPr>
            <p:ph type="sldNum" sz="quarter" idx="10"/>
          </p:nvPr>
        </p:nvSpPr>
        <p:spPr/>
        <p:txBody>
          <a:bodyPr/>
          <a:lstStyle/>
          <a:p>
            <a:fld id="{1F5F5193-1608-416A-9F2C-924237D49827}"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Professor Roland </a:t>
            </a:r>
            <a:r>
              <a:rPr lang="en-US" dirty="0" err="1" smtClean="0"/>
              <a:t>Littlewood</a:t>
            </a:r>
            <a:r>
              <a:rPr lang="en-US" dirty="0" smtClean="0"/>
              <a:t> of the Departments of Anthropology and Psychiatry and Chavannes </a:t>
            </a:r>
            <a:r>
              <a:rPr lang="en-US" dirty="0" err="1" smtClean="0"/>
              <a:t>Douyon</a:t>
            </a:r>
            <a:r>
              <a:rPr lang="en-US" dirty="0" smtClean="0"/>
              <a:t>, a doctor carried out case studies on three reportedly </a:t>
            </a:r>
            <a:r>
              <a:rPr lang="en-US" dirty="0" err="1" smtClean="0"/>
              <a:t>zombified</a:t>
            </a:r>
            <a:r>
              <a:rPr lang="en-US" dirty="0" smtClean="0"/>
              <a:t> people, and published their findings in </a:t>
            </a:r>
            <a:r>
              <a:rPr lang="en-US" i="1" dirty="0" smtClean="0"/>
              <a:t>The Lancet</a:t>
            </a:r>
            <a:r>
              <a:rPr lang="en-US" dirty="0" smtClean="0"/>
              <a:t> in 1997</a:t>
            </a:r>
            <a:endParaRPr lang="en-US" dirty="0"/>
          </a:p>
        </p:txBody>
      </p:sp>
      <p:sp>
        <p:nvSpPr>
          <p:cNvPr id="4" name="Slide Number Placeholder 3"/>
          <p:cNvSpPr>
            <a:spLocks noGrp="1"/>
          </p:cNvSpPr>
          <p:nvPr>
            <p:ph type="sldNum" sz="quarter" idx="10"/>
          </p:nvPr>
        </p:nvSpPr>
        <p:spPr/>
        <p:txBody>
          <a:bodyPr/>
          <a:lstStyle/>
          <a:p>
            <a:fld id="{1F5F5193-1608-416A-9F2C-924237D49827}"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16:45-19:55</a:t>
            </a:r>
            <a:endParaRPr lang="en-US" dirty="0"/>
          </a:p>
        </p:txBody>
      </p:sp>
      <p:sp>
        <p:nvSpPr>
          <p:cNvPr id="4" name="Slide Number Placeholder 3"/>
          <p:cNvSpPr>
            <a:spLocks noGrp="1"/>
          </p:cNvSpPr>
          <p:nvPr>
            <p:ph type="sldNum" sz="quarter" idx="10"/>
          </p:nvPr>
        </p:nvSpPr>
        <p:spPr/>
        <p:txBody>
          <a:bodyPr/>
          <a:lstStyle/>
          <a:p>
            <a:fld id="{1F5F5193-1608-416A-9F2C-924237D49827}"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4FAA048-F991-43D3-8380-20487C830AA0}" type="datetimeFigureOut">
              <a:rPr lang="en-US" smtClean="0"/>
              <a:pPr/>
              <a:t>1/9/14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4879AB-A842-4A8F-A793-5CD5584D6E92}"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FAA048-F991-43D3-8380-20487C830AA0}" type="datetimeFigureOut">
              <a:rPr lang="en-US" smtClean="0"/>
              <a:pPr/>
              <a:t>1/9/14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879AB-A842-4A8F-A793-5CD5584D6E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FAA048-F991-43D3-8380-20487C830AA0}" type="datetimeFigureOut">
              <a:rPr lang="en-US" smtClean="0"/>
              <a:pPr/>
              <a:t>1/9/14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879AB-A842-4A8F-A793-5CD5584D6E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FAA048-F991-43D3-8380-20487C830AA0}" type="datetimeFigureOut">
              <a:rPr lang="en-US" smtClean="0"/>
              <a:pPr/>
              <a:t>1/9/14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4879AB-A842-4A8F-A793-5CD5584D6E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4FAA048-F991-43D3-8380-20487C830AA0}" type="datetimeFigureOut">
              <a:rPr lang="en-US" smtClean="0"/>
              <a:pPr/>
              <a:t>1/9/14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4879AB-A842-4A8F-A793-5CD5584D6E92}"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FAA048-F991-43D3-8380-20487C830AA0}" type="datetimeFigureOut">
              <a:rPr lang="en-US" smtClean="0"/>
              <a:pPr/>
              <a:t>1/9/14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54879AB-A842-4A8F-A793-5CD5584D6E92}"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FAA048-F991-43D3-8380-20487C830AA0}" type="datetimeFigureOut">
              <a:rPr lang="en-US" smtClean="0"/>
              <a:pPr/>
              <a:t>1/9/14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54879AB-A842-4A8F-A793-5CD5584D6E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4FAA048-F991-43D3-8380-20487C830AA0}" type="datetimeFigureOut">
              <a:rPr lang="en-US" smtClean="0"/>
              <a:pPr/>
              <a:t>1/9/14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4879AB-A842-4A8F-A793-5CD5584D6E92}"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FAA048-F991-43D3-8380-20487C830AA0}" type="datetimeFigureOut">
              <a:rPr lang="en-US" smtClean="0"/>
              <a:pPr/>
              <a:t>1/9/14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4879AB-A842-4A8F-A793-5CD5584D6E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4FAA048-F991-43D3-8380-20487C830AA0}" type="datetimeFigureOut">
              <a:rPr lang="en-US" smtClean="0"/>
              <a:pPr/>
              <a:t>1/9/14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4879AB-A842-4A8F-A793-5CD5584D6E92}"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4FAA048-F991-43D3-8380-20487C830AA0}" type="datetimeFigureOut">
              <a:rPr lang="en-US" smtClean="0"/>
              <a:pPr/>
              <a:t>1/9/14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4879AB-A842-4A8F-A793-5CD5584D6E92}"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4FAA048-F991-43D3-8380-20487C830AA0}" type="datetimeFigureOut">
              <a:rPr lang="en-US" smtClean="0"/>
              <a:pPr/>
              <a:t>1/9/14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54879AB-A842-4A8F-A793-5CD5584D6E92}"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 Id="rId3"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no5YpWlEFws" TargetMode="External"/><Relationship Id="rId4" Type="http://schemas.openxmlformats.org/officeDocument/2006/relationships/image" Target="../media/image11.jpeg"/><Relationship Id="rId5" Type="http://schemas.openxmlformats.org/officeDocument/2006/relationships/image" Target="../media/image12.jpeg"/><Relationship Id="rId6"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The Case of Haitian </a:t>
            </a:r>
            <a:br>
              <a:rPr lang="en-US" dirty="0" smtClean="0"/>
            </a:br>
            <a:r>
              <a:rPr lang="en-US" dirty="0" smtClean="0"/>
              <a:t>“</a:t>
            </a:r>
            <a:r>
              <a:rPr lang="en-US" dirty="0" err="1" smtClean="0"/>
              <a:t>Zombis</a:t>
            </a:r>
            <a:r>
              <a:rPr lang="en-US" dirty="0" smtClean="0"/>
              <a:t>”</a:t>
            </a:r>
            <a:endParaRPr lang="en-US" dirty="0"/>
          </a:p>
        </p:txBody>
      </p:sp>
      <p:pic>
        <p:nvPicPr>
          <p:cNvPr id="6" name="Picture 5" descr="haitian zombies.jpg"/>
          <p:cNvPicPr>
            <a:picLocks noChangeAspect="1"/>
          </p:cNvPicPr>
          <p:nvPr/>
        </p:nvPicPr>
        <p:blipFill>
          <a:blip r:embed="rId2" cstate="print"/>
          <a:stretch>
            <a:fillRect/>
          </a:stretch>
        </p:blipFill>
        <p:spPr>
          <a:xfrm>
            <a:off x="381000" y="2743200"/>
            <a:ext cx="6858000" cy="386334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riller.jpg"/>
          <p:cNvPicPr>
            <a:picLocks noChangeAspect="1"/>
          </p:cNvPicPr>
          <p:nvPr/>
        </p:nvPicPr>
        <p:blipFill>
          <a:blip r:embed="rId2" cstate="print"/>
          <a:stretch>
            <a:fillRect/>
          </a:stretch>
        </p:blipFill>
        <p:spPr>
          <a:xfrm>
            <a:off x="457200" y="3505200"/>
            <a:ext cx="4863101" cy="3048000"/>
          </a:xfrm>
          <a:prstGeom prst="rect">
            <a:avLst/>
          </a:prstGeom>
        </p:spPr>
      </p:pic>
      <p:pic>
        <p:nvPicPr>
          <p:cNvPr id="3" name="Picture 2" descr="white zombie.jpg"/>
          <p:cNvPicPr>
            <a:picLocks noChangeAspect="1"/>
          </p:cNvPicPr>
          <p:nvPr/>
        </p:nvPicPr>
        <p:blipFill>
          <a:blip r:embed="rId3" cstate="print"/>
          <a:stretch>
            <a:fillRect/>
          </a:stretch>
        </p:blipFill>
        <p:spPr>
          <a:xfrm>
            <a:off x="685800" y="457200"/>
            <a:ext cx="3733800" cy="2586002"/>
          </a:xfrm>
          <a:prstGeom prst="rect">
            <a:avLst/>
          </a:prstGeom>
        </p:spPr>
      </p:pic>
      <p:sp>
        <p:nvSpPr>
          <p:cNvPr id="4" name="TextBox 3"/>
          <p:cNvSpPr txBox="1"/>
          <p:nvPr/>
        </p:nvSpPr>
        <p:spPr>
          <a:xfrm>
            <a:off x="4724400" y="609600"/>
            <a:ext cx="3657600" cy="830997"/>
          </a:xfrm>
          <a:prstGeom prst="rect">
            <a:avLst/>
          </a:prstGeom>
          <a:noFill/>
        </p:spPr>
        <p:txBody>
          <a:bodyPr wrap="square" rtlCol="0">
            <a:spAutoFit/>
          </a:bodyPr>
          <a:lstStyle/>
          <a:p>
            <a:r>
              <a:rPr lang="en-US" sz="2400" dirty="0" smtClean="0"/>
              <a:t>White Zombie</a:t>
            </a:r>
          </a:p>
          <a:p>
            <a:r>
              <a:rPr lang="en-US" sz="2400" dirty="0" smtClean="0"/>
              <a:t>Film 1932</a:t>
            </a:r>
            <a:endParaRPr lang="en-US" sz="2400" dirty="0"/>
          </a:p>
        </p:txBody>
      </p:sp>
      <p:sp>
        <p:nvSpPr>
          <p:cNvPr id="5" name="TextBox 4"/>
          <p:cNvSpPr txBox="1"/>
          <p:nvPr/>
        </p:nvSpPr>
        <p:spPr>
          <a:xfrm>
            <a:off x="5486400" y="3352800"/>
            <a:ext cx="3276600" cy="1569660"/>
          </a:xfrm>
          <a:prstGeom prst="rect">
            <a:avLst/>
          </a:prstGeom>
          <a:noFill/>
        </p:spPr>
        <p:txBody>
          <a:bodyPr wrap="square" rtlCol="0">
            <a:spAutoFit/>
          </a:bodyPr>
          <a:lstStyle/>
          <a:p>
            <a:r>
              <a:rPr lang="en-US" sz="2400" dirty="0" smtClean="0"/>
              <a:t>Thriller</a:t>
            </a:r>
          </a:p>
          <a:p>
            <a:r>
              <a:rPr lang="en-US" sz="2400" dirty="0" smtClean="0"/>
              <a:t>Michael Jackson Music Video</a:t>
            </a:r>
          </a:p>
          <a:p>
            <a:r>
              <a:rPr lang="en-US" sz="2400" dirty="0" smtClean="0"/>
              <a:t>1983</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Does it Work?</a:t>
            </a:r>
            <a:endParaRPr lang="en-US" dirty="0"/>
          </a:p>
        </p:txBody>
      </p:sp>
      <p:sp>
        <p:nvSpPr>
          <p:cNvPr id="3" name="Content Placeholder 2"/>
          <p:cNvSpPr>
            <a:spLocks noGrp="1"/>
          </p:cNvSpPr>
          <p:nvPr>
            <p:ph idx="1"/>
          </p:nvPr>
        </p:nvSpPr>
        <p:spPr/>
        <p:txBody>
          <a:bodyPr>
            <a:normAutofit/>
          </a:bodyPr>
          <a:lstStyle/>
          <a:p>
            <a:pPr>
              <a:buNone/>
            </a:pPr>
            <a:r>
              <a:rPr lang="en-US" sz="1800" dirty="0" smtClean="0">
                <a:hlinkClick r:id="rId3"/>
              </a:rPr>
              <a:t>https://www.youtube.com/watch?v=no5YpWlEFws</a:t>
            </a:r>
            <a:endParaRPr lang="en-US" sz="1800" dirty="0" smtClean="0"/>
          </a:p>
          <a:p>
            <a:endParaRPr lang="en-US" sz="2400" dirty="0" smtClean="0"/>
          </a:p>
          <a:p>
            <a:r>
              <a:rPr lang="en-US" sz="2400" dirty="0" smtClean="0"/>
              <a:t>Toxic poison induces death-like state:</a:t>
            </a:r>
          </a:p>
          <a:p>
            <a:pPr lvl="1"/>
            <a:r>
              <a:rPr lang="en-US" sz="2400" dirty="0" smtClean="0"/>
              <a:t>Compound inside </a:t>
            </a:r>
            <a:r>
              <a:rPr lang="en-US" sz="2400" dirty="0" err="1" smtClean="0"/>
              <a:t>pufferfish</a:t>
            </a:r>
            <a:r>
              <a:rPr lang="en-US" sz="2400" dirty="0" smtClean="0"/>
              <a:t>: </a:t>
            </a:r>
            <a:r>
              <a:rPr lang="en-US" sz="2400" dirty="0" err="1" smtClean="0"/>
              <a:t>Tetrodotoxin</a:t>
            </a:r>
            <a:endParaRPr lang="en-US" sz="2400" dirty="0" smtClean="0"/>
          </a:p>
          <a:p>
            <a:pPr lvl="1"/>
            <a:r>
              <a:rPr lang="en-US" sz="2400" dirty="0" err="1" smtClean="0"/>
              <a:t>Datura</a:t>
            </a:r>
            <a:endParaRPr lang="en-US" sz="2400" dirty="0" smtClean="0"/>
          </a:p>
          <a:p>
            <a:endParaRPr lang="en-US" sz="2400" dirty="0" smtClean="0"/>
          </a:p>
          <a:p>
            <a:r>
              <a:rPr lang="en-US" sz="2400" dirty="0" smtClean="0"/>
              <a:t>Hypnosis</a:t>
            </a:r>
          </a:p>
          <a:p>
            <a:pPr lvl="1"/>
            <a:r>
              <a:rPr lang="en-US" sz="2400" dirty="0" smtClean="0"/>
              <a:t>Cultural Norms/Accepted Beliefs</a:t>
            </a:r>
            <a:endParaRPr lang="en-US" sz="2400" dirty="0"/>
          </a:p>
        </p:txBody>
      </p:sp>
      <p:sp>
        <p:nvSpPr>
          <p:cNvPr id="28674" name="AutoShape 2" descr="data:image/jpeg;base64,/9j/4AAQSkZJRgABAQAAAQABAAD/2wCEAAkGBxQSEhUQExQTFRMVGRwYGRgWGRoaGRoaGhobGx8cHh0aHCggIR8lGxwcIj0hJSo3Li4uGB8zOjMsNygtLiwBCgoKDg0OGxAQGzQmICQsLDcvNC4sLDQ0LywsLywsLDQsLywsLCwsLCwsNCwsLCwvLCwsLCwsLDQsLCwsLCwsLP/AABEIAMIBAwMBIgACEQEDEQH/xAAbAAEAAgMBAQAAAAAAAAAAAAAABQYDBAcBAv/EAEIQAAIBAwIEBAMFBgMGBwEAAAECAwAEERIhBQYxQRMiUWFxgZEUMkJioQcjUoKxwSQz0TRyc5Lh8BYlU2OTstIV/8QAGQEBAAMBAQAAAAAAAAAAAAAAAAECAwQF/8QAKhEAAgIBAwMDBAMBAQAAAAAAAAECEQMSITEEQVETImFxgcHwobHx0RT/2gAMAwEAAhEDEQA/AOG0pSgFKUoBSlKAUpSgFKUoBSlZra2aQ6UBZsE4HXCgsf0BNAYaV7itpOHSnxBobMSa3B2IXKjODv8AiX5HNQ2kDUpU+OV5Al3rBWW0CuVxkMhYKxDewdG91JNTHLfKqvLwycgtBcyaZNQBHiJI40EY+66qv1b0qHOKJplJr3wzjVg4zjONs+mfXY/Sr7a8ACrxqzwNVuokQnc6YZs5B94z+tSkPKqDgzthmZ2hkRc4JllSKNR8A0rn5VnPPGFX3ZZQbOXIhJAAJJOABuST2r6EDYY6Wwn3jg+XfG/pvtvXXuAcqr9rspmXC2tjBcMAB5pC8rjPruGP8orVh4DFZWXFzJl9BjiGoA5k8Mb9O0syt/IKn1Y3SI0s5SqEkAAknYAdSaOhBKkEEHBB2II7GrlyDwpozLxOVD4NpC0yFh5XlyUiAz1/eDP8laXCOW3ntWuNLvNPMtvbKM5eTOuRz6qqDGTtl8npWmpEUVilWmz5TD3csHjAwWw1XE6g6FCjzhM/eOrKr/ERnGKr0yB3cxIwTLMq/eKoMnc+y9T7GoU020uwo16UpViBSlKAUpSgFKUoBSlKAUpSgFKUoBSlKAUpSgFKVZ+CcJtbxRCs32a7Gw8YgwTH2cAGJu2DkHbcUewKyproXD+EpDfCKLAS6jS4spG6q/340Y+mQ8Teuxqnca4HPZyeDcRPE/bUNm91YbMPcGrry/Cb3hvhBit3w1/GiIBLeAxDMABudLAtj2x3rHOtUGk+f1F4bSMy8uQw3M0/hlrcx+MYSB/s7N4dyg2yskLMrDG4C1ZeGcnkko7KXSOS1Lg/51rNGTBLj1U4X+Q7+WrJw1UmSC9Cjz5ZlG41OuiVPdXXf/eUGs1jaJFEkQdmSPKRMThvCbOI2PfQeh6jTjrnPlLM8mKpbSX7/X8nU4JS24ZW+VoElht55RgTw/YbkHGdcIeEZ92jI/8AjWvvg3Lr29iLQyI0ltcrMh6fcKSFfiUY7+jit2XhixxyzFvChkl8Vo29dWnWunzZfOdOMkuOhqYsVSQadbOSFBLAZUgEhm22JB0nO2wquWbbfh0/uXjBUn4IW4tIYr0zgrruLcwSREgGUMVKsM99IC/Mem/3w+FI4ktnIIhwygnc+Aow23YELUtxeyLLGGkdQrAtGuFEhUg4Y6SwGcbAjPTpWURN4ZIVFLMxAO4yTsNsHGOuPSuXqdTio3x/hpj0q35NHg9w5SNmVQ5EcRwdgoDYO4Gw1N2/FUFxqEX1vcWsJ1eNMjl1ZWAZ3Q5O42CgdNwOxxVsWxfdWy7aSQwXSpPQL1OPmTWjZWrEiXS8SnSxR1UFcblQF3LFsdTgY2rVZZQerwVcIsg+YuGGaxexgUhC0UUYBH3Y2VdTE9gfMe5xXzzZH9gtI47RSZQv2O20jzAyHVNIPzNjGr1A96meAJJNK0rwSwxjKkStg4QnT4ahcebO5J+u1btxeR28rXE9xpMpWONHx4URwehAzk+pPX9NsObJFe/61+Ck8cW/aVSz5fjtLVLAxiUl0lnGSPEZcEIfyZ2046Ke7bUri/CGgT7Bbr4t5cnVOyADSpbKwoPwqT5ifYDpXU5x4ZZgSzYJ1HqS2MH55JqAvrI2izSxjVO43fvrbYKD2A2HzJrHF1MtTT839X8/C/CJnhVbHL+a+CQ2Wi28XxbsbzlCPCjPaIHGWcd2zgbDHWoqPg87CU+G4EIzIWGkJjsxbGGztp6k9BXV+V+WIbf/AMyuxqZMlSMYMn8SqRhip6EjGRk1Tee7m5kVWeNbe11nwYdXmYnJMrA+d2PeRhuWwO9exj6hZHpj93/zyccoaVbKZSs6WjlDKEcxqQGcKdIJ6At0BPpWCuozFKUoBSlKAUpSgFKUoBSlKAUpSgFKUoD0Crfwvl69t8mXh0txbyY1KEZunRkkjyUYZO42PcEVXeCrCZlWfUIzsSuPKT0JBIyvqAwOO4q5XnLE1k3ix3EtvA/mS4gZ5IGHbzxeZf5gfietZzlRaKs6BYaGskiCSXdsoKy212NNzEN8OhfAyPu7EA4BXTuDFcH4FDaTpc2Zuy2dGhlTSVYbhi5UgZx/FvjHXB95N4lxLUQ12l5AV2eKdXkRhuPK2HII2IIzuDkYr75p4/cQ+GHEsSvKivcXS5wqnJ0R+hGc47bbZzXnZZzctON/vydeOKq5FrHCCLd0tj4GTqVJFOhG7AYIIXPvj+lecOsJ/CK3U0cspJw8aaQoIHkydyMjOcCoTlm6W8t5ks3nijZisgQsrK2BgwszMsakZOjAzn7wxUl+z/l+6t/GjnuPHh1L4QbJYHuSGyyHoNOcd6x9O4u3v8rctqp/BsQ2csJVLiSMs6sA6pjy/wAI1E7g6W366TtWC/4FcsU0XSRxKAX0RDxJCPVs4APoB61n47yxmVrzxpy4UIkQOYwSR0UDIye46ZJqs8680X1n9mWKPyODs0LeZ91VdWrc/i0gA7L1BqkMcnPSv8LuS03ZduHyMf3TZZlx5yOuw6e+Nt/SvYJA8rqSSkQ8xOMZPUZG2wA+p9Kp3I9/c+FKl20ouZpNS6/KyIFUEhfwrntgDp61vzcqDSCJpdQySWKgHIwSfL0rGclGTi3dF1B1ZMcdhi1pK1xchyVVUjnaNGJOkAqD3JHTFfPMNtM0cYikEeJUaVwTnw0OohfmAPcZ69Kqc9v4sgjjlH2mLdJAQ6Fsd9vvD/v1rNeX0qRmC6nS3llU6X2A1dBpUncZ36+lTTlJSfb+PsToSWxL8Wu5Ll/spt7gQthxMhIXUp1Y8pBB2Hfr7VkhnQwNc3EMv7t20rMgDMY9tYGSQo/iOD9c1o8nxLwm2cXNzmPVkZVgqZ2wM5O53wK3b8i5vIWRZGUQM8dwCTDhiMjI2BxpO/XtWjS7b1wUvs9iOeQyhpMkhyTkHcZ9CAOgPp0AqUjiDooPmAJIU7Ek9Wb0HbJNaEvDJjM66CkSbtcSbKxO5woO46AKMn1OTX1DfLqMYDaR0LAZY/xEdB8DnFcc4zhz3Nkoy4HMnFoohlgs0wGEUDMaemF/Ef0+Nc7uxG58e7Gt2OVjbALY/i074/Ku3w6VcoeHHWznzKzHoud/75+NSPDuXYhJJeXIXQvQyAKqqPUZyx9hgexrrwZFHY58sCj/APhm84myyTOsNmmfDjRMBQPwwwjAPu7EADdm2qhceWJZ3SAYjQ6QdYkLadtRYAKcnfyjHpnqbp+0T9ojXOq0tcxW3Rj0eUD1x0T8g+dUSw4fLO/hwxySufwxqWb6KM17eHVpuRwSq9jVpWe9tGidonGHU4YZBwfTIJFYK1KilKUApSlAKUpQClKUApSlAK+kUkgAEk7ADqTXzXqnG47UB9yxMjFWBVhsQwwR8Qa6ByXzrccOb7FcRSmMnZcESpq/gB2ZSd9J2OdsZqI4VzzexKviabqFTgC6TxVB64Dt5gcdgflXTuXeOxT2vi20cUUsYJ0KCwQkZKLrXyZA6J5d++TjDNKo7rY0grex6nCjeyMJI8qpA1RAoJCMHB0norbY6ZHsMT9vy3Asbm5VRCVwomOSDgqCA+QDg7Hqc1htLu4O0ruSVUgBjjfPptUVeS2X+bcEXLRsdKKfKr9wXJwTnby5x6715alcrOztRaeTra0itytoAIUdlLnPnddmOo/e32yNtsDpWtb33j8S8GNZfDjiLSSjyxM2QFVdvORk7g+3aorhXEzeRiSbTDCpxHDEucKOh9On4jt6DrXkvMLxMILWERqxOp2Jkc4+Ow+ew9KmU4X7iIwb4LtO8auqllDHJALDUcdSATnb1rS5rmhWJRKEZi2Yg+M+IoJBX3AyciqPLErnx5kTxh5RI+dY7feU7dTsD3Na8fFmLxrOfFSIlA8kY1pr2IDgDK7L77dTVFmjTSL+g9mTvAuFwuizxHzPuZASdX17e3SqJ+0XmUxOtnGzak87NkkZOSAwJyW7k5wARgenT+EqiKsSAKiKFQDsAABVX5v/AGbLesJkkEUw2bILK6g7HA3DAbe4x8ay6fJjWW58fP5Jy6tOx8/szm+1JFcMAWXWDhVUKykZxgd1IP8AMRU9zPweC8ntVljDCNmYknGfuqIz6gsdR/4eO9SHLfB4rG2WCI5EY8zd2djlif027DArQ46S9s0qRySS41RRxnSx82x1frj26VEcq9RvHxZCVr3FslsY3QxyIjowwVZQVI9wdqiprUqViWILAmkKqbDK7jIXoox0rV5MurtoAbyLw3zgDVqOOxPp8M1V+dOMG3Ervcm5eRv3Fp5UjXJAGsJ55cH8OcHbIrrWmfs4ZlTi75LVxyFpU0DfzKw7YKNnGP1/lqA5g4e8fhSgDDkK2xwC3TPcDO2cbZqxcvQPBZ26XO9zp82MbHdguR5fKPLt6bVku7l2cEgFO/p8a5+ohGCbbs0xzd0iMsOGaAxwygjJTPlyOpGO5qjc7XrSzJYnxIo3IAONmO22/rn64rskEgIztvUX4AkMhj8rgEax98bfhJ6bdxVMGlTT5sicm07OOcc5f4bw9kaaOeaVlGm2MgDE/wAb6QGUE7Y26dDvWSe04pcQHKwcJ4eezEW6Ee+B4shPuMGuhTcOl8QNaxQpM+xuHjDMqgdSdsn2J9a57znfWFvIWkmm4tejbMr/AOGjb/dTGd/wA423Ir2MMnJHJJUUPjdtaRgJbzS3Dg+aQoI4sY6KpJc79zj4VD1K3CXN47TCF3/4MWEUDYALGuAAKiq6zIUpSgFKUoBSlKAUpSgFKUoBUry/xprSTxRFBL6rNGHX5dx8j8c1FVZOUbTh8pKXsksTZ8rK+hMbbHEEpz164GwqHwDpvIfM9ndl0FjFA+BrRGQRSZyAPCLKHOx20sRVotuE28O9rCImZvMiqVAPfIPTr9MVCcD5WsDGIoLuO6hGT4U3gThSdzpKKsiHvtjrVstLFkXSsitoHlXV1A7dyu223z9a4eofg3xojoLhXiJDKjhvCBc+XVqKj5nHTufSqpxHh7IWjiXVo7NgliwyTv3Jq7IsZDPhQhOTtuj/AHTnfBOc7itfiJWJvtJjLqExt7bjPfHUZ964J+1o6osqHCua57cLFLbgRDYEKQfox3z8RXl3zPqk8VYR6Y1fr02q/cFSK7QvJplOckHouR0APQD+2a0OMcEsIjvCgPuxA+gNZzS06pcfc2hON1W5UF5k8dlt3jKa2GGHm0nseg2zirU0SSqy5ySNJXOUPuB1B+Fbl3bWotA0axKuxyAAxx2zuajODQIwkmV9QGNQUHxFK58unO/XrnHXpWco3tAnUueDNy7EwfwnydPQ+oHTerAYmVyu+k7g/wBR9d/nXxwqMf5mnB/Mdx8T2rKJ5ZVJVdAyQNQOrY41Y9+oB7Y2q8IKWPddzLJJ6z2YHAUDIG5J6E/3rFwZGDMHyfMSCDjqc4x8c1KQW4YZIwe49DWUwjtUx6acaa4M3lTVH0SKgzy5bvIjmNHKNrUsAdLZzqHv/oK94teusgiQE5XUSATjsM47Z/pWryLd3skUn26KOKRXKpo/EuBvjUe/Q9/SuiF5J3xRRrTH6n1Zcx/aLqWza0ukSMsDO6FYmZD2Pv1BzvWaCwSKeWVWkfxQgaPIKKQCMjvkqRkewrU4DdXjXd4bhMWisEgJwCcbEjuR7nufpLrZAsXUkE7kdj6H4+9b5VfBWLoSQBcsoOB26fM96x24MRLeXDeu2/vWwImJLKw1kEDOSue2fn6VXuP8PvJB4kBCS42DEaFcAbHV+EkYyPWuB9JL1E4bGiyKqZrc5cUiLPaSeNMxi8UxIzQII9WnU0gOojPUDt23rjw51hg2s7CzQg7SSIZWHuPEJPzP0rr0Fol06cTV45XjgeGZYiXibBy4UlQTg57bj1qsWHKHDsmVLC+nG7YYMsYz2DPoXA/Ma9XG4xdOznabWxy3jHNt7dDE1zKy/wAAOlP+RML+lQldA5p4pw6OUovDIywHa5BQddj9mOCfXz5qi3codyyosYJ2RNRVfYa2ZvqTXZHjgyZhpSlSQKUpQClKUB6K8pSgFKUoBU9yvyrNfa/CKqExkuspBJz0McbenfHWoGt/hPFLiBs28ssbH/02YZ9sDr8Khko6pwX9nagp4iNFKnSe2mlzqHcxywd/ZqvdisgkkXYEBF1H+NslvopXaqryt/8A1JdIlvyVOD/ss5GPeRo4kz/MfnV64XHAgaISa3J1N65UjPt+prizJylybRaSK3yTwObxr5pTIYWcpEHzlurF/THm7erVdoIhuNt9t/Soy+4rG6zwAsrRx6s5xsQcEFfTB2r74NLrClj5tIzk9yK4upnqlFI1gtm2R8vKhR/Et3aN/TOVx6YrFJynNK4klePOwONXmHof+hq3wupPlKnHXHasuar/AOeDVsss80U+PkggAeOcDOFIyAPbes9jwFbZgsZOWOpmPU47bf8Ae9WkmtOWZVYZILHYA7ZP+tVlhjFx0/2T605J2avEr5be3aWRWMajcjfY98elQHLXG5iw88ctsWAD6gWTPQEjrnHxGfSriykgqQBn5j6VD8K5ZtrQyNGihpW1tttn2HQDvj3NdzglTvgxjPZponBWOO4Djy16WyBjvWPwgp1Dr1/tUN+OCqPFXSSfWvpsDp1NfMj9+1RPDUkLPMcaCcIO+Btn571zxnplSNHG1bJVXHfb1rUuHOglNLE9Bvj3GcY3G1YeIHWmFP3nVT8NQz+lZbiQqMkeXt8alz2slR7G5bv5Q3TPrtgVjSVS7A+bGBg52BHv6+vt7VoSXgEqx4+8mrV6nIBHyBH1reaRAuWG2N22GN9utdEHasyapkNxPmFYZpYE0I8cazSNpzsxKj4kBdyfVflVr7n6zmjAuntSOoSW3ac/TWKl77gdubp7rxZ9dxGE0+HkERkEkZI7YFUbjfItlODLZC6lZiSViMJC5/I7hj8Aa0jpcuQ7rgx8S5p4Rjyw27H/ANvhyr/9rla5fxJozK5iz4ZYlcqFIB7aQzAY9Mms/FuETW7FZYpoxkgeLGUJ+u30JqPrrikuDFilKVYgUpSgFKUoBSlKAUpSgFWLlC9vfEFrZStE8rZ8rLGTtv5+uwHQH1wKrtbFlCruqvIsSnq7hiF+SKzH02H060B2q34LexqGveNRpjcqGRm2/PNpIPyNWSxthPLHNACY9JyykFc5C5yNskA/XPeuY8B43waxQAwPezjOZWiCr1JGFkkI2GBnRnaujcB5xN1H9oghkFuhEbqyhdOrI1RlSQ2nbI/NXNON7miZm4zwh/Fn0bl0Vdvgf/1UnYW7tgLsw+o7GnDo5kt5JWb96dWGO/hrnygjHXTg9Mge9YeK3xWFgjNq2JcbMxBHp0Ht9a86fSuUudjdZdqLHYwaQTsCTufUjb+1fU/UHcbgbH3qG4hbGREY5OmRDk+moA/1qaVVwMkb9N+tdWjajK+57Ix6VGX0OQHYAld8df61vPd4KoCpJyTnvj0x3/618XC6wfeuHPif1NoSPJb4hCYxqI7HpityEhlDeoz9a1oJIlxECNQAyPl3r7gGAVHY7fCurEppXIzk12MniBcINsmkuR0pLGAu5wT09c1oSys40jYk4P8AepybRoiPJ8TzeIfIw0YIwOurvmty1i8oXoBWjdW3horKAuNt+4rVubt2ZFjPQanbfp2UehO5+Vc1e7c2vY2TKudShsZ7jc49jX3PfxyLhgw0nBCkHBx0O3UZrUhnZ2yScjcZrDwnhLLEWcnGp3JPU+YmpSfC7kWu5L2UUZ05Azvp1EEnt6CqzzI8iCFn1AJKpdezAnT9AWz8q+OJ8bZDFEg0tK+C3cIqliB8cYqct5/EikiEiPKUbTHIQwLEHTkN2ziuiHFFH5Iu75uSNhrhGI8lWLhSBjBPpg57moe5t+FyuZyiCRtyIr8KQf8Ad8VFHyOKieKcNdpLma9jMVtgKSoYGPUFCyKN/usCT239KoHF+TrvT4kLi9gG4eE62A/Mn31/Ue9b40m92UltwXzmXikUCAxXXEbVM4Ot472J89AR9qfHQ9q49xO5MkruSpyeqIsYONgdCAKuQM4A6mtdlIOCMEdq+a60qMm7FKUqSBSlKAUpSgFKUoBSlKAUpSgLr+zi1gkkOq0kupV3A2MSr2LAlVHfzSNpG3lY112bisPgrJeTxQQDT4aRNkS4PRGCrqUbbxoB6Ma4Bw+4eRRavceDb5LsG1aM7b6UBLNttn6irTZ8VV38Oxge4udOXu7s6nVFGCVXJWJAPxai2+M9qzlGyyZ0/i/OqeCklm8LozaZImTQVD5w2DgjJPXp1qV+1pFb/wCJ8plGen+WCucvnfP5Rv0HeqxybwaK4VLtnhVbYGNmVSEZ86teqTynSxHqMjf0G1z1zMqoLZY0lSRfJMkuvzKQdzjc9M753rJrwWRIcR5ok1xRwhDAwIw4yTpGdz1BNZL9mkkgkdd9WD7BgQPkDitLljhBnjSbyqI3G56Y7/oakL3mZftLQNGEjhHiZH+Y2kjSq9tz9BmquO5KZNtaFNDEEsGBAHrnH9Ca+DzHC8z26q7MvVgBp+Oc9Kr549LNKcl1QqGUA+XHxwDn2qS4fwqOMC5MkaZGg6iAPUb+vtVdAsmlhyyMhGQd/Ug183+EbUWGcYwDvueuBWtYzsQ3hujMRhSPMAT+L4f61BcMBErpISzq25wPN9B60aXALBLcHxQSfKQQowMfPvn/AFrBZ8QCzgEAK5Cjuc/2rJx2/hhjUuup23VcgHbufaobgd8s0gldAB2wcBQOpOfnWcoPsWTJJSZZGZycjYDOwGegxWfgdkmqRiQ2TnHpjatDm66IIiiwoZQzEdWyfUdsCobhvEbjX5MpDAeoGzMR3ztjHb3qNFuybJue6LOX2A6KB6VgXm9fHNpGviFVJkZs4B/gA+fWpLg4guGdgylhuyK2cfD2z9K5dLfKbm6uApSItpAXOSqjHruTsatT7EL5Og8xcLhMS3eGQxnbwiHXzjTuCRtv2YVzmPjKfaiHVgkYAOgEySMfMfkPes/J3NuiTS7+FbvkaXBkBB2AI+uSKl+deWbZ5Q0bNF4sR0FVzbzFUchA65ZHzg6SDqA26EBGNvcm6JG647PdANwq6hkIXS9pPpy2M7rqzuRsVzjbrXPeNcSgjkC3nD5+H3AziSyYRk++ggKR8COvWqfYrbyaQWa3kHRhuhPr6qfnj4VOca4xxCCEW9xKtzbSAhDIFmU7feR2GtSM9iPnXXGFGTkRfNV8JPDxdm7AB80kPhzL02djkt/znGD0qv17XlalBSlKAUpSgFKUoBSlKAUpSgFKUoBVs5Sug6GCZo4rJCJJ99DTHJ0IxGXk74jXbYny7sKnX0hGRnOO+OuKA6VcXMvGC2Clnwu1wMv5YkH4VCg6TIfTcjPX1m+XP2cy61kLK1vqVgSHQsoxqbSwDDI26Z39N6o0HN6+JGWh/wAPajVbWqn914mRh5T1c9WJ6sQB5RVov7u8urXDSmOWRfHumJxphwTGHOwjQ/hgXrksc58ubRNlk565sijjNjFGAMAI0cisgwR5Sq5Hb1zmo7ljhEk0UV0ig+Yx4znfPpnPX17GqVy7yvczsCke2nxMtkLjIxkjpsc/AE1buZOcreGMWfDzLHg6zJGAEdnHm3La9gdI9hVaosWLmTmiKN1tEhV2QaGcFkGT10juAfU1qXdhJeIiIMCBdkB9d2bHck/0FavItp9phlmuwXhiOrWVJk1DPlB6kYOTnpgetS/BOb0kNxJbwyIsSBUQsG8SSQ6UyoGxADHYnYGqtImzYsOKTWdvJIY1GIx4epcF3Y4HfdQAx+Va3J93cXshd3yd1J04A2yBsMdjVG4xLIJS0xctk5DE7H03NXTlvhhghkujKIYpIXAZyQsbtpUH3JBOMb1XT3Js++cpoBIALlWlAWPQmW0hRjBI2znJx6mt/jlvawWsckruUkGVSPYuSM9+g9c+tcphdRMFikJAbAcArn3wd66TzVwbRYW7Tzooh1gMcsX8QhlVR3OxHtimkWYeFc0q0kRkiRYY8R5LnKpnb44z9K956vXWc22dEMeNKr0bUAdRx1O/eqFwWeM3A8R1SPPWQ6VwN98f2q8/tc5iW3it47dULTx6hPsxEa4wEJ9c/e9MeuzTuDHyhb3Mknj2xCmPbGNnJ7N8hWaeGyuHkOrwtbGOVFwRDO22rfGY2bPmGwPXFVX9nP7QFsnIljcwuVEkmr7nXB0433365wDjPStTi/BEtrucTN4kCxvc25B8sykZTB6H3P5T61GgmzzmayNtfpaXQEUKIiiSNfvJj749yc575HtU1x/iV9ww+PGIbnhsqoAoXMOwUAsB91iR94Hc+9V7gvN0d5EOH8VOqPBENyR+9t2PTJ/EnTY+nwx82XGLrgsrWc6rcWcgyYz5opY2/HESCNx8uoIrVQ3KORj4uvD+I/vLbNneMd4ZSDDIx/hl6Kx9XwCeu+9VG6E0BktX8SPB88bZHmGCCV9em/pW/wA2x2omD2TN4EiB9LfejYkgoR12x6nrsTUPNMz4LMzEAKMknAAwBv2A7VqkUMdKUqQKUpQClKUApSlAKUpQClKUApSlAKUpQHoNWzh/MyuoW63gizL4K6s3VwcANKxzkdznYKulRk1UqUBceJc6TzW/2SLUpm1NcsOshySEXH3YkQDyjr5iepzHclcBe9ukhXAUYeRicBY1YamJ9gaj+G8R8FJgqjXKnhhj+FCcvgerABc9gW9dpbh/GRa8PliiYePeNpkIO6QJ+H4yMWz+VR61DQRbv2h8zLaY4ZYl44ly8pUkMWkwQhPXCppBHrselaPIdpKbm0lYvFFI5k16ioZIQzOevTCuPmfWqAmqWQZbLyNuzt3Y/eZj7nJJq6ftQuzDdraRORFb28cKBSRhGQFgfdwcn11YPSqOJZMczcYlv3lv3LeB4hjT+FB1VAPXTgn1Oaycc4oE4Xw61U7MZ53HqfGeNCfo/wBKwWsDT2NnZRFdRNzdyDuBGCq5/ljf/mFVKJzI6Jk4LBR8Cen6/qajSTZYuM2stnIFY6ZMK66Tvg7hvb/pVh5y4891wvhszuWZWnjkJ3JdSmCfcpg/OonntWuL3iNwg/d20gQ79FVlgXHzH9aqh4nJ4H2bP7sSGUDG4cqEJz7gD6CijYstnGuFKnDba/DEtNI8ek9Bp1ebPrsBj3rSueYFn4bFayH9/aynwTgnVDIDqXP5XCnfsQB0qZtbZp+XmUHLQ3LTKvcIqaZPprVvnXOyamMQ5ErxaHTHEy50uCfmD/UAgfWt3gfNDxm3imAmt4XY6GGWCSDEiKeukjfT671Y4GS/4No0/wCIs20gqMkrgsmQOoKh0z6hK51VktqK2T3OXABaTjw28S2mXxbeT+ONugP5lPlI9R71qwcdkFu1o4WSHcor5Jic/ijIOVz3HQ9xnej8dka2+xvpaJW1pnrG/Rip9GHVehPmxneoqrEHua8pSgFKUoBSlKAUpSgFKUoBSlKAUpSgFKUoBSlKAUpSgFKUoD7hfSwYgMAQcHocHofY1t8b4k1zcS3L/eldnIznGo5x8B0+VaNKAs/JN6IBeXBz5bWSJSOviTYjX9Cx+VVkNjcbEUDdvWvKAvEV7DHwkhs+LdiZGbqTJDPbSJq/lZ9/f3qj17ntXlAWzlHmJIo1tZR5Gn1FvwiOWF4Zc/Io38hqtTQAKrBgSdQIHUFT/Qgg5+NYKUBJcE4y9sZCm/iIUIPYgh0cfmV1Vh8Peo+Rsknbc52GB8h2FfNKAUpSgFKUoBSlKAUr0mvKAUpSgFKUoBSlKAUpSgFKUoBSlKAUpSgFKUoBSlKAUpSgFKUoBSlKA9UZOKEV5SgFKUoBSlKAUpSgFKUoBSlKAUpSgFKUoBSlKAUpSgFKUoBSlKAUpSgFKUoBSlKAUpSgFKUoBSlKAUpSgFKUoBSlKAUpSgFKUoD/2Q=="/>
          <p:cNvSpPr>
            <a:spLocks noChangeAspect="1" noChangeArrowheads="1"/>
          </p:cNvSpPr>
          <p:nvPr/>
        </p:nvSpPr>
        <p:spPr bwMode="auto">
          <a:xfrm>
            <a:off x="155575" y="-1790700"/>
            <a:ext cx="49911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datura.jpg"/>
          <p:cNvPicPr>
            <a:picLocks noChangeAspect="1"/>
          </p:cNvPicPr>
          <p:nvPr/>
        </p:nvPicPr>
        <p:blipFill>
          <a:blip r:embed="rId4" cstate="print"/>
          <a:stretch>
            <a:fillRect/>
          </a:stretch>
        </p:blipFill>
        <p:spPr>
          <a:xfrm>
            <a:off x="6172200" y="3302000"/>
            <a:ext cx="2438400" cy="3251200"/>
          </a:xfrm>
          <a:prstGeom prst="rect">
            <a:avLst/>
          </a:prstGeom>
        </p:spPr>
      </p:pic>
      <p:pic>
        <p:nvPicPr>
          <p:cNvPr id="6" name="Picture 5" descr="hypnosis.jpg"/>
          <p:cNvPicPr>
            <a:picLocks noChangeAspect="1"/>
          </p:cNvPicPr>
          <p:nvPr/>
        </p:nvPicPr>
        <p:blipFill>
          <a:blip r:embed="rId5" cstate="print"/>
          <a:stretch>
            <a:fillRect/>
          </a:stretch>
        </p:blipFill>
        <p:spPr>
          <a:xfrm>
            <a:off x="457200" y="4724400"/>
            <a:ext cx="1828800" cy="1665375"/>
          </a:xfrm>
          <a:prstGeom prst="rect">
            <a:avLst/>
          </a:prstGeom>
        </p:spPr>
      </p:pic>
      <p:pic>
        <p:nvPicPr>
          <p:cNvPr id="7" name="Picture 6" descr="pufferfish.jpg"/>
          <p:cNvPicPr>
            <a:picLocks noChangeAspect="1"/>
          </p:cNvPicPr>
          <p:nvPr/>
        </p:nvPicPr>
        <p:blipFill>
          <a:blip r:embed="rId6" cstate="print"/>
          <a:stretch>
            <a:fillRect/>
          </a:stretch>
        </p:blipFill>
        <p:spPr>
          <a:xfrm>
            <a:off x="6400800" y="1447800"/>
            <a:ext cx="1729426" cy="1295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dirty="0" smtClean="0"/>
              <a:t>Zombies Are Real!</a:t>
            </a:r>
            <a:endParaRPr lang="en-US" dirty="0"/>
          </a:p>
        </p:txBody>
      </p:sp>
      <p:sp>
        <p:nvSpPr>
          <p:cNvPr id="3" name="Content Placeholder 2"/>
          <p:cNvSpPr>
            <a:spLocks noGrp="1"/>
          </p:cNvSpPr>
          <p:nvPr>
            <p:ph idx="4294967295"/>
          </p:nvPr>
        </p:nvSpPr>
        <p:spPr>
          <a:xfrm>
            <a:off x="304800" y="1219200"/>
            <a:ext cx="8229600" cy="5334000"/>
          </a:xfrm>
        </p:spPr>
        <p:txBody>
          <a:bodyPr>
            <a:normAutofit fontScale="85000" lnSpcReduction="20000"/>
          </a:bodyPr>
          <a:lstStyle/>
          <a:p>
            <a:pPr>
              <a:buNone/>
            </a:pPr>
            <a:r>
              <a:rPr lang="en-US" b="1" dirty="0" smtClean="0"/>
              <a:t>In Haiti, </a:t>
            </a:r>
            <a:r>
              <a:rPr lang="en-US" b="1" dirty="0" err="1" smtClean="0"/>
              <a:t>zombification</a:t>
            </a:r>
            <a:r>
              <a:rPr lang="en-US" b="1" dirty="0" smtClean="0"/>
              <a:t> is legally considered murder</a:t>
            </a:r>
          </a:p>
          <a:p>
            <a:pPr>
              <a:buNone/>
            </a:pPr>
            <a:endParaRPr lang="en-US" dirty="0" smtClean="0"/>
          </a:p>
          <a:p>
            <a:r>
              <a:rPr lang="en-US" dirty="0" smtClean="0"/>
              <a:t>Article 246 of the Haitian penal code: </a:t>
            </a:r>
          </a:p>
          <a:p>
            <a:endParaRPr lang="en-US" dirty="0" smtClean="0"/>
          </a:p>
          <a:p>
            <a:pPr>
              <a:buNone/>
            </a:pPr>
            <a:r>
              <a:rPr lang="en-US" dirty="0" smtClean="0"/>
              <a:t>  </a:t>
            </a:r>
            <a:r>
              <a:rPr lang="en-US" i="1" dirty="0" smtClean="0"/>
              <a:t>“It shall also be qualified as attempted murder the employment which may be made against any person of substances which, without causing actual death, produce a lethargic coma more or less prolonged. If, after the person had been buried, the act shall be considered murder no matter what result follows.”</a:t>
            </a:r>
          </a:p>
          <a:p>
            <a:pPr>
              <a:buNone/>
            </a:pPr>
            <a:endParaRPr lang="en-US" i="1" dirty="0" smtClean="0"/>
          </a:p>
          <a:p>
            <a:pPr>
              <a:buNone/>
            </a:pPr>
            <a:r>
              <a:rPr lang="en-US" b="1" dirty="0" smtClean="0"/>
              <a:t>Up to a thousand new cases of </a:t>
            </a:r>
            <a:r>
              <a:rPr lang="en-US" b="1" dirty="0" err="1" smtClean="0"/>
              <a:t>zombification</a:t>
            </a:r>
            <a:r>
              <a:rPr lang="en-US" b="1" dirty="0" smtClean="0"/>
              <a:t> are reported every year!</a:t>
            </a:r>
          </a:p>
          <a:p>
            <a:pPr>
              <a:buNone/>
            </a:pPr>
            <a:endParaRPr lang="en-US" i="1" dirty="0" smtClean="0"/>
          </a:p>
          <a:p>
            <a:pPr>
              <a:buNone/>
            </a:pPr>
            <a:endParaRPr lang="en-US" i="1"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3" name="Content Placeholder 2"/>
          <p:cNvSpPr>
            <a:spLocks noGrp="1"/>
          </p:cNvSpPr>
          <p:nvPr>
            <p:ph idx="1"/>
          </p:nvPr>
        </p:nvSpPr>
        <p:spPr>
          <a:xfrm>
            <a:off x="457200" y="2743200"/>
            <a:ext cx="8229600" cy="3383280"/>
          </a:xfrm>
        </p:spPr>
        <p:txBody>
          <a:bodyPr/>
          <a:lstStyle/>
          <a:p>
            <a:r>
              <a:rPr lang="en-US" dirty="0" smtClean="0"/>
              <a:t>Create a case study about a time you have come into contact with someone who seemed </a:t>
            </a:r>
            <a:r>
              <a:rPr lang="en-US" dirty="0" err="1" smtClean="0"/>
              <a:t>zombi-esque</a:t>
            </a:r>
            <a:endParaRPr lang="en-US" dirty="0" smtClean="0"/>
          </a:p>
          <a:p>
            <a:pPr lvl="1"/>
            <a:r>
              <a:rPr lang="en-US" dirty="0" smtClean="0"/>
              <a:t>What were their symptoms?</a:t>
            </a:r>
          </a:p>
          <a:p>
            <a:pPr lvl="1"/>
            <a:r>
              <a:rPr lang="en-US" dirty="0" smtClean="0"/>
              <a:t>Did  they seem threatening?</a:t>
            </a:r>
          </a:p>
          <a:p>
            <a:pPr lvl="1"/>
            <a:r>
              <a:rPr lang="en-US" dirty="0" smtClean="0"/>
              <a:t>What do you think was the cause?</a:t>
            </a:r>
          </a:p>
          <a:p>
            <a:pPr lvl="1"/>
            <a:endParaRPr lang="en-US" dirty="0" smtClean="0"/>
          </a:p>
          <a:p>
            <a:pPr lvl="1"/>
            <a:endParaRPr lang="en-US" dirty="0" smtClean="0"/>
          </a:p>
          <a:p>
            <a:pPr lvl="1"/>
            <a:endParaRPr lang="en-US" dirty="0" smtClean="0"/>
          </a:p>
        </p:txBody>
      </p:sp>
      <p:pic>
        <p:nvPicPr>
          <p:cNvPr id="4" name="Picture 3" descr="normal zombie.jpg"/>
          <p:cNvPicPr>
            <a:picLocks noChangeAspect="1"/>
          </p:cNvPicPr>
          <p:nvPr/>
        </p:nvPicPr>
        <p:blipFill>
          <a:blip r:embed="rId2" cstate="print"/>
          <a:stretch>
            <a:fillRect/>
          </a:stretch>
        </p:blipFill>
        <p:spPr>
          <a:xfrm>
            <a:off x="645671" y="533400"/>
            <a:ext cx="3240529" cy="183775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 of the Haitians</a:t>
            </a:r>
            <a:endParaRPr lang="en-US" dirty="0"/>
          </a:p>
        </p:txBody>
      </p:sp>
      <p:sp>
        <p:nvSpPr>
          <p:cNvPr id="5" name="TextBox 4"/>
          <p:cNvSpPr txBox="1"/>
          <p:nvPr/>
        </p:nvSpPr>
        <p:spPr>
          <a:xfrm>
            <a:off x="533400" y="1524000"/>
            <a:ext cx="7848600" cy="2215991"/>
          </a:xfrm>
          <a:prstGeom prst="rect">
            <a:avLst/>
          </a:prstGeom>
          <a:noFill/>
        </p:spPr>
        <p:txBody>
          <a:bodyPr wrap="square" rtlCol="0">
            <a:spAutoFit/>
          </a:bodyPr>
          <a:lstStyle/>
          <a:p>
            <a:endParaRPr lang="en-US" dirty="0" smtClean="0"/>
          </a:p>
          <a:p>
            <a:r>
              <a:rPr lang="en-US" dirty="0" smtClean="0"/>
              <a:t>-</a:t>
            </a:r>
            <a:r>
              <a:rPr lang="en-US" sz="2000" dirty="0" smtClean="0"/>
              <a:t>Haitian people came from the </a:t>
            </a:r>
            <a:r>
              <a:rPr lang="en-US" sz="2000" dirty="0" err="1" smtClean="0"/>
              <a:t>Yuroba</a:t>
            </a:r>
            <a:r>
              <a:rPr lang="en-US" sz="2000" dirty="0" smtClean="0"/>
              <a:t> of Nigeria, Benin and Togo</a:t>
            </a:r>
          </a:p>
          <a:p>
            <a:endParaRPr lang="en-US" sz="2000" dirty="0"/>
          </a:p>
          <a:p>
            <a:r>
              <a:rPr lang="en-US" sz="2000" dirty="0" smtClean="0"/>
              <a:t>-Enslavement by French colonialists in 18</a:t>
            </a:r>
            <a:r>
              <a:rPr lang="en-US" sz="2000" baseline="30000" dirty="0" smtClean="0"/>
              <a:t>th</a:t>
            </a:r>
            <a:r>
              <a:rPr lang="en-US" sz="2000" dirty="0" smtClean="0"/>
              <a:t> century</a:t>
            </a:r>
          </a:p>
          <a:p>
            <a:endParaRPr lang="en-US" sz="2000" dirty="0" smtClean="0"/>
          </a:p>
          <a:p>
            <a:r>
              <a:rPr lang="en-US" sz="2000" dirty="0" smtClean="0"/>
              <a:t>-Relocated to </a:t>
            </a:r>
            <a:r>
              <a:rPr lang="en-US" sz="2000" dirty="0" err="1" smtClean="0"/>
              <a:t>Hispanola</a:t>
            </a:r>
            <a:r>
              <a:rPr lang="en-US" sz="2000" dirty="0" smtClean="0"/>
              <a:t> </a:t>
            </a:r>
          </a:p>
          <a:p>
            <a:endParaRPr lang="en-US" sz="2000" dirty="0"/>
          </a:p>
        </p:txBody>
      </p:sp>
      <p:pic>
        <p:nvPicPr>
          <p:cNvPr id="6" name="Picture 5" descr="slaves.jpg"/>
          <p:cNvPicPr>
            <a:picLocks noChangeAspect="1"/>
          </p:cNvPicPr>
          <p:nvPr/>
        </p:nvPicPr>
        <p:blipFill>
          <a:blip r:embed="rId3" cstate="print"/>
          <a:stretch>
            <a:fillRect/>
          </a:stretch>
        </p:blipFill>
        <p:spPr>
          <a:xfrm>
            <a:off x="3631762" y="3505200"/>
            <a:ext cx="4934059" cy="29706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Haitian </a:t>
            </a:r>
            <a:r>
              <a:rPr lang="en-US" dirty="0" err="1" smtClean="0"/>
              <a:t>Vodou</a:t>
            </a:r>
            <a:endParaRPr lang="en-US" dirty="0"/>
          </a:p>
        </p:txBody>
      </p:sp>
      <p:sp>
        <p:nvSpPr>
          <p:cNvPr id="5" name="Content Placeholder 4"/>
          <p:cNvSpPr>
            <a:spLocks noGrp="1"/>
          </p:cNvSpPr>
          <p:nvPr>
            <p:ph idx="1"/>
          </p:nvPr>
        </p:nvSpPr>
        <p:spPr>
          <a:xfrm>
            <a:off x="381000" y="1646237"/>
            <a:ext cx="4953000" cy="2620963"/>
          </a:xfrm>
        </p:spPr>
        <p:txBody>
          <a:bodyPr>
            <a:noAutofit/>
          </a:bodyPr>
          <a:lstStyle/>
          <a:p>
            <a:pPr>
              <a:buNone/>
            </a:pPr>
            <a:r>
              <a:rPr lang="en-US" sz="2000" dirty="0" smtClean="0"/>
              <a:t>-Forced conversion to Christianity</a:t>
            </a:r>
          </a:p>
          <a:p>
            <a:pPr>
              <a:buNone/>
            </a:pPr>
            <a:endParaRPr lang="en-US" sz="2000" dirty="0" smtClean="0"/>
          </a:p>
          <a:p>
            <a:pPr>
              <a:buNone/>
            </a:pPr>
            <a:r>
              <a:rPr lang="en-US" sz="2000" dirty="0" smtClean="0"/>
              <a:t>-Slaves practiced </a:t>
            </a:r>
            <a:r>
              <a:rPr lang="en-US" sz="2000" dirty="0" err="1" smtClean="0"/>
              <a:t>Vodou</a:t>
            </a:r>
            <a:r>
              <a:rPr lang="en-US" sz="2000" dirty="0" smtClean="0"/>
              <a:t> in secret</a:t>
            </a:r>
          </a:p>
          <a:p>
            <a:pPr lvl="1"/>
            <a:endParaRPr lang="en-US" sz="2000" dirty="0" smtClean="0"/>
          </a:p>
          <a:p>
            <a:pPr>
              <a:buNone/>
            </a:pPr>
            <a:r>
              <a:rPr lang="en-US" sz="2000" dirty="0" smtClean="0"/>
              <a:t>-</a:t>
            </a:r>
            <a:r>
              <a:rPr lang="en-US" sz="2000" dirty="0" err="1" smtClean="0"/>
              <a:t>Bokors</a:t>
            </a:r>
            <a:r>
              <a:rPr lang="en-US" sz="2000" dirty="0" smtClean="0"/>
              <a:t>: priests, served the gods</a:t>
            </a:r>
          </a:p>
          <a:p>
            <a:pPr lvl="1">
              <a:buNone/>
            </a:pPr>
            <a:r>
              <a:rPr lang="en-US" sz="2000" dirty="0" smtClean="0"/>
              <a:t>-Could be hired to perform sorcery</a:t>
            </a:r>
          </a:p>
          <a:p>
            <a:pPr lvl="1">
              <a:buNone/>
            </a:pPr>
            <a:r>
              <a:rPr lang="en-US" sz="2000" dirty="0" smtClean="0"/>
              <a:t>-Performed both good and bad magic</a:t>
            </a:r>
          </a:p>
          <a:p>
            <a:pPr lvl="1">
              <a:buNone/>
            </a:pPr>
            <a:endParaRPr lang="en-US" sz="1600" dirty="0" smtClean="0"/>
          </a:p>
          <a:p>
            <a:pPr lvl="1">
              <a:buNone/>
            </a:pPr>
            <a:endParaRPr lang="en-US" sz="1600" dirty="0" smtClean="0"/>
          </a:p>
          <a:p>
            <a:pPr lvl="1"/>
            <a:endParaRPr lang="en-US" sz="1600" dirty="0" smtClean="0"/>
          </a:p>
          <a:p>
            <a:pPr lvl="1"/>
            <a:endParaRPr lang="en-US" sz="1600" dirty="0" smtClean="0"/>
          </a:p>
        </p:txBody>
      </p:sp>
      <p:sp>
        <p:nvSpPr>
          <p:cNvPr id="6" name="TextBox 5"/>
          <p:cNvSpPr txBox="1"/>
          <p:nvPr/>
        </p:nvSpPr>
        <p:spPr>
          <a:xfrm>
            <a:off x="304800" y="4419600"/>
            <a:ext cx="5105400" cy="3170099"/>
          </a:xfrm>
          <a:prstGeom prst="rect">
            <a:avLst/>
          </a:prstGeom>
          <a:noFill/>
        </p:spPr>
        <p:txBody>
          <a:bodyPr wrap="square" rtlCol="0">
            <a:spAutoFit/>
          </a:bodyPr>
          <a:lstStyle/>
          <a:p>
            <a:r>
              <a:rPr lang="en-US" sz="2000" dirty="0" smtClean="0"/>
              <a:t>-Looked down upon dishonor and greed</a:t>
            </a:r>
          </a:p>
          <a:p>
            <a:endParaRPr lang="en-US" sz="2000" dirty="0" smtClean="0"/>
          </a:p>
          <a:p>
            <a:pPr>
              <a:buNone/>
            </a:pPr>
            <a:r>
              <a:rPr lang="en-US" sz="2000" dirty="0" smtClean="0"/>
              <a:t>-</a:t>
            </a:r>
            <a:r>
              <a:rPr lang="en-US" sz="2000" dirty="0" err="1" smtClean="0"/>
              <a:t>Vodou</a:t>
            </a:r>
            <a:r>
              <a:rPr lang="en-US" sz="2000" dirty="0" smtClean="0"/>
              <a:t> played role in Haitian Revolution</a:t>
            </a:r>
          </a:p>
          <a:p>
            <a:pPr>
              <a:buNone/>
            </a:pPr>
            <a:r>
              <a:rPr lang="en-US" sz="2000" dirty="0" smtClean="0"/>
              <a:t>       - 1791 Bois Caiman revolt</a:t>
            </a:r>
          </a:p>
          <a:p>
            <a:pPr>
              <a:buNone/>
            </a:pPr>
            <a:r>
              <a:rPr lang="en-US" sz="2000" dirty="0" smtClean="0"/>
              <a:t>	</a:t>
            </a:r>
          </a:p>
          <a:p>
            <a:pPr>
              <a:buNone/>
            </a:pPr>
            <a:endParaRPr lang="en-US" sz="2000" dirty="0" smtClean="0"/>
          </a:p>
          <a:p>
            <a:endParaRPr lang="en-US" sz="2000" dirty="0" smtClean="0"/>
          </a:p>
          <a:p>
            <a:endParaRPr lang="en-US" sz="2000" dirty="0" smtClean="0"/>
          </a:p>
          <a:p>
            <a:endParaRPr lang="en-US" sz="2000" dirty="0" smtClean="0"/>
          </a:p>
          <a:p>
            <a:endParaRPr lang="en-US" sz="2000" dirty="0"/>
          </a:p>
        </p:txBody>
      </p:sp>
      <p:pic>
        <p:nvPicPr>
          <p:cNvPr id="7" name="Picture 2" descr="https://encrypted-tbn1.gstatic.com/images?q=tbn:ANd9GcQLDMAOP4n1FGibvkvVwW4Sh3URVNHX0VPK94kECmSMQQDE-1458A"/>
          <p:cNvPicPr>
            <a:picLocks noChangeAspect="1" noChangeArrowheads="1"/>
          </p:cNvPicPr>
          <p:nvPr/>
        </p:nvPicPr>
        <p:blipFill>
          <a:blip r:embed="rId3" cstate="print"/>
          <a:srcRect/>
          <a:stretch>
            <a:fillRect/>
          </a:stretch>
        </p:blipFill>
        <p:spPr bwMode="auto">
          <a:xfrm>
            <a:off x="5486400" y="1752600"/>
            <a:ext cx="3200400" cy="41925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Origin of Haitian “</a:t>
            </a:r>
            <a:r>
              <a:rPr lang="en-US" dirty="0" err="1" smtClean="0"/>
              <a:t>Zombis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t>
            </a:r>
            <a:r>
              <a:rPr lang="en-US" dirty="0" err="1" smtClean="0"/>
              <a:t>Bokors</a:t>
            </a:r>
            <a:r>
              <a:rPr lang="en-US" dirty="0" smtClean="0"/>
              <a:t> create </a:t>
            </a:r>
            <a:r>
              <a:rPr lang="en-US" dirty="0" err="1" smtClean="0"/>
              <a:t>zombis</a:t>
            </a:r>
            <a:endParaRPr lang="en-US" dirty="0" smtClean="0"/>
          </a:p>
          <a:p>
            <a:pPr>
              <a:buNone/>
            </a:pPr>
            <a:endParaRPr lang="en-US" dirty="0" smtClean="0"/>
          </a:p>
          <a:p>
            <a:pPr>
              <a:buNone/>
            </a:pPr>
            <a:r>
              <a:rPr lang="en-US" dirty="0" smtClean="0"/>
              <a:t>-A form of punishment for:</a:t>
            </a:r>
          </a:p>
          <a:p>
            <a:pPr>
              <a:buNone/>
            </a:pPr>
            <a:r>
              <a:rPr lang="en-US" dirty="0" smtClean="0"/>
              <a:t>	-tattletales</a:t>
            </a:r>
          </a:p>
          <a:p>
            <a:pPr>
              <a:buNone/>
            </a:pPr>
            <a:r>
              <a:rPr lang="en-US" dirty="0" smtClean="0"/>
              <a:t>	-general nuisances</a:t>
            </a:r>
          </a:p>
          <a:p>
            <a:pPr>
              <a:buNone/>
            </a:pPr>
            <a:r>
              <a:rPr lang="en-US" dirty="0" smtClean="0"/>
              <a:t>	-those who have unpaid debts</a:t>
            </a:r>
          </a:p>
          <a:p>
            <a:pPr>
              <a:buNone/>
            </a:pPr>
            <a:r>
              <a:rPr lang="en-US" dirty="0" smtClean="0"/>
              <a:t>	-those who have committed unpaid for crimes</a:t>
            </a:r>
          </a:p>
          <a:p>
            <a:pPr>
              <a:buNone/>
            </a:pPr>
            <a:endParaRPr lang="en-US" dirty="0" smtClean="0"/>
          </a:p>
          <a:p>
            <a:pPr>
              <a:buNone/>
            </a:pPr>
            <a:r>
              <a:rPr lang="en-US" sz="1900" dirty="0" smtClean="0"/>
              <a:t>https://www.youtube.com/watch?v=no5YpWlEFws</a:t>
            </a:r>
          </a:p>
          <a:p>
            <a:pPr>
              <a:buNone/>
            </a:pPr>
            <a:endParaRPr lang="en-US" dirty="0" smtClean="0"/>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airvius-Narcisse.gif"/>
          <p:cNvPicPr>
            <a:picLocks noChangeAspect="1"/>
          </p:cNvPicPr>
          <p:nvPr/>
        </p:nvPicPr>
        <p:blipFill>
          <a:blip r:embed="rId2" cstate="print"/>
          <a:stretch>
            <a:fillRect/>
          </a:stretch>
        </p:blipFill>
        <p:spPr>
          <a:xfrm>
            <a:off x="3962400" y="1676400"/>
            <a:ext cx="4762500" cy="4943475"/>
          </a:xfrm>
          <a:prstGeom prst="rect">
            <a:avLst/>
          </a:prstGeom>
        </p:spPr>
      </p:pic>
      <p:sp>
        <p:nvSpPr>
          <p:cNvPr id="3" name="TextBox 2"/>
          <p:cNvSpPr txBox="1"/>
          <p:nvPr/>
        </p:nvSpPr>
        <p:spPr>
          <a:xfrm>
            <a:off x="381000" y="762000"/>
            <a:ext cx="3352800" cy="5632311"/>
          </a:xfrm>
          <a:prstGeom prst="rect">
            <a:avLst/>
          </a:prstGeom>
          <a:noFill/>
        </p:spPr>
        <p:txBody>
          <a:bodyPr wrap="square" rtlCol="0">
            <a:spAutoFit/>
          </a:bodyPr>
          <a:lstStyle/>
          <a:p>
            <a:r>
              <a:rPr lang="en-US" dirty="0" smtClean="0"/>
              <a:t>-Initial symptoms: </a:t>
            </a:r>
          </a:p>
          <a:p>
            <a:r>
              <a:rPr lang="en-US" dirty="0" smtClean="0"/>
              <a:t>-fever, breathing problems, crawling skin</a:t>
            </a:r>
          </a:p>
          <a:p>
            <a:endParaRPr lang="en-US" dirty="0" smtClean="0"/>
          </a:p>
          <a:p>
            <a:r>
              <a:rPr lang="en-US" dirty="0" smtClean="0"/>
              <a:t>-1962, Declared dead, buried</a:t>
            </a:r>
          </a:p>
          <a:p>
            <a:r>
              <a:rPr lang="en-US" dirty="0" smtClean="0"/>
              <a:t>-1981, approaches sister alive</a:t>
            </a:r>
          </a:p>
          <a:p>
            <a:endParaRPr lang="en-US" dirty="0" smtClean="0"/>
          </a:p>
          <a:p>
            <a:r>
              <a:rPr lang="en-US" dirty="0" err="1" smtClean="0"/>
              <a:t>Clairvius’s</a:t>
            </a:r>
            <a:r>
              <a:rPr lang="en-US" dirty="0" smtClean="0"/>
              <a:t> story:</a:t>
            </a:r>
          </a:p>
          <a:p>
            <a:endParaRPr lang="en-US" dirty="0" smtClean="0"/>
          </a:p>
          <a:p>
            <a:r>
              <a:rPr lang="en-US" dirty="0" smtClean="0"/>
              <a:t>-Was alive when buried</a:t>
            </a:r>
          </a:p>
          <a:p>
            <a:r>
              <a:rPr lang="en-US" dirty="0" smtClean="0"/>
              <a:t>-Dug up from grave and made a slave on a plantation under mind control</a:t>
            </a:r>
          </a:p>
          <a:p>
            <a:endParaRPr lang="en-US" dirty="0" smtClean="0"/>
          </a:p>
          <a:p>
            <a:r>
              <a:rPr lang="en-US" dirty="0" smtClean="0"/>
              <a:t>-Become free when another slave killed master </a:t>
            </a:r>
          </a:p>
          <a:p>
            <a:endParaRPr lang="en-US" dirty="0" smtClean="0"/>
          </a:p>
          <a:p>
            <a:r>
              <a:rPr lang="en-US" dirty="0" smtClean="0"/>
              <a:t>-Thinks his brother hired a </a:t>
            </a:r>
            <a:r>
              <a:rPr lang="en-US" dirty="0" err="1" smtClean="0"/>
              <a:t>Bakur</a:t>
            </a:r>
            <a:r>
              <a:rPr lang="en-US" dirty="0" smtClean="0"/>
              <a:t> to </a:t>
            </a:r>
            <a:r>
              <a:rPr lang="en-US" dirty="0" err="1" smtClean="0"/>
              <a:t>zombify</a:t>
            </a:r>
            <a:r>
              <a:rPr lang="en-US" dirty="0" smtClean="0"/>
              <a:t> him because of a property dispute </a:t>
            </a:r>
            <a:endParaRPr lang="en-US" dirty="0"/>
          </a:p>
        </p:txBody>
      </p:sp>
      <p:sp>
        <p:nvSpPr>
          <p:cNvPr id="4" name="TextBox 3"/>
          <p:cNvSpPr txBox="1"/>
          <p:nvPr/>
        </p:nvSpPr>
        <p:spPr>
          <a:xfrm>
            <a:off x="3886200" y="228600"/>
            <a:ext cx="5029200" cy="1200329"/>
          </a:xfrm>
          <a:prstGeom prst="rect">
            <a:avLst/>
          </a:prstGeom>
          <a:noFill/>
        </p:spPr>
        <p:txBody>
          <a:bodyPr wrap="square" rtlCol="0">
            <a:spAutoFit/>
          </a:bodyPr>
          <a:lstStyle/>
          <a:p>
            <a:r>
              <a:rPr lang="en-US" sz="3600" b="1" dirty="0" smtClean="0"/>
              <a:t>Case Study 1:</a:t>
            </a:r>
          </a:p>
          <a:p>
            <a:r>
              <a:rPr lang="en-US" sz="3600" b="1" dirty="0" err="1" smtClean="0"/>
              <a:t>Clairvius</a:t>
            </a:r>
            <a:r>
              <a:rPr lang="en-US" sz="3600" b="1" dirty="0" smtClean="0"/>
              <a:t> </a:t>
            </a:r>
            <a:r>
              <a:rPr lang="en-US" sz="3600" b="1" dirty="0" err="1" smtClean="0"/>
              <a:t>Narcisse</a:t>
            </a:r>
            <a:endParaRPr lang="en-US" sz="3600" b="1"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77200" cy="4985980"/>
          </a:xfrm>
          <a:prstGeom prst="rect">
            <a:avLst/>
          </a:prstGeom>
        </p:spPr>
        <p:txBody>
          <a:bodyPr wrap="square">
            <a:spAutoFit/>
          </a:bodyPr>
          <a:lstStyle/>
          <a:p>
            <a:r>
              <a:rPr lang="en-US" dirty="0"/>
              <a:t>Professor </a:t>
            </a:r>
            <a:r>
              <a:rPr lang="en-US" dirty="0" smtClean="0"/>
              <a:t>and a </a:t>
            </a:r>
            <a:r>
              <a:rPr lang="en-US" dirty="0"/>
              <a:t>doctor </a:t>
            </a:r>
            <a:r>
              <a:rPr lang="en-US" dirty="0" smtClean="0"/>
              <a:t>carried </a:t>
            </a:r>
            <a:r>
              <a:rPr lang="en-US" dirty="0"/>
              <a:t>out case studies on three reportedly </a:t>
            </a:r>
            <a:r>
              <a:rPr lang="en-US" dirty="0" err="1"/>
              <a:t>zombified</a:t>
            </a:r>
            <a:r>
              <a:rPr lang="en-US" dirty="0"/>
              <a:t> </a:t>
            </a:r>
            <a:r>
              <a:rPr lang="en-US" dirty="0" smtClean="0"/>
              <a:t>people: </a:t>
            </a:r>
            <a:endParaRPr lang="en-US" dirty="0"/>
          </a:p>
          <a:p>
            <a:endParaRPr lang="en-US" dirty="0" smtClean="0"/>
          </a:p>
          <a:p>
            <a:r>
              <a:rPr lang="en-US" sz="2400" dirty="0" smtClean="0"/>
              <a:t>“WD </a:t>
            </a:r>
            <a:r>
              <a:rPr lang="en-US" sz="2400" dirty="0"/>
              <a:t>is a slightly built man, constantly scowling…He spent most of his time sitting or lying in a characteristic position, lower limbs to the left, upper limbs to the right, rarely speaking spontaneously and only in single words which were normal in form and content. He could not describe his period of burial or enslavement but agreed he </a:t>
            </a:r>
            <a:r>
              <a:rPr lang="en-US" sz="2400" i="1" dirty="0" err="1"/>
              <a:t>malad</a:t>
            </a:r>
            <a:r>
              <a:rPr lang="en-US" sz="2400" i="1" dirty="0"/>
              <a:t> </a:t>
            </a:r>
            <a:r>
              <a:rPr lang="en-US" sz="2400" dirty="0"/>
              <a:t>(ill) and a </a:t>
            </a:r>
            <a:r>
              <a:rPr lang="en-US" sz="2400" dirty="0" err="1"/>
              <a:t>zombi</a:t>
            </a:r>
            <a:r>
              <a:rPr lang="en-US" sz="2400" dirty="0"/>
              <a:t>. He could be persuaded to walk with normal posture and gait, steadily but slowly…His eyes scanned around him with clear intent, his hands picking aimlessly at his nails or at the ground, and he avoided eye contact</a:t>
            </a:r>
            <a:r>
              <a:rPr lang="en-US" sz="2400" dirty="0" smtClean="0"/>
              <a:t>.”</a:t>
            </a:r>
            <a:endParaRPr lang="en-US" sz="2400" dirty="0"/>
          </a:p>
        </p:txBody>
      </p:sp>
      <p:sp>
        <p:nvSpPr>
          <p:cNvPr id="3" name="TextBox 2"/>
          <p:cNvSpPr txBox="1"/>
          <p:nvPr/>
        </p:nvSpPr>
        <p:spPr>
          <a:xfrm>
            <a:off x="838200" y="228600"/>
            <a:ext cx="6781800" cy="646331"/>
          </a:xfrm>
          <a:prstGeom prst="rect">
            <a:avLst/>
          </a:prstGeom>
          <a:noFill/>
        </p:spPr>
        <p:txBody>
          <a:bodyPr wrap="square" rtlCol="0">
            <a:spAutoFit/>
          </a:bodyPr>
          <a:lstStyle/>
          <a:p>
            <a:r>
              <a:rPr lang="en-US" sz="3600" b="1" dirty="0" smtClean="0"/>
              <a:t>                     Case Study 2</a:t>
            </a:r>
            <a:endParaRPr lang="en-US" sz="3600"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Case Study 3: </a:t>
            </a:r>
            <a:r>
              <a:rPr lang="en-US" sz="3600" b="1" dirty="0" err="1" smtClean="0"/>
              <a:t>Zora</a:t>
            </a:r>
            <a:r>
              <a:rPr lang="en-US" sz="3600" b="1" dirty="0" smtClean="0"/>
              <a:t> Neale Hurston’s Zombie Account</a:t>
            </a:r>
            <a:endParaRPr lang="en-US" sz="3600" b="1" dirty="0"/>
          </a:p>
        </p:txBody>
      </p:sp>
      <p:sp>
        <p:nvSpPr>
          <p:cNvPr id="3" name="Content Placeholder 2"/>
          <p:cNvSpPr>
            <a:spLocks noGrp="1"/>
          </p:cNvSpPr>
          <p:nvPr>
            <p:ph sz="half" idx="1"/>
          </p:nvPr>
        </p:nvSpPr>
        <p:spPr/>
        <p:txBody>
          <a:bodyPr>
            <a:normAutofit/>
          </a:bodyPr>
          <a:lstStyle/>
          <a:p>
            <a:r>
              <a:rPr lang="en-US" dirty="0" smtClean="0"/>
              <a:t>1938 </a:t>
            </a:r>
            <a:r>
              <a:rPr lang="en-US" dirty="0" err="1" smtClean="0"/>
              <a:t>Zora</a:t>
            </a:r>
            <a:r>
              <a:rPr lang="en-US" dirty="0" smtClean="0"/>
              <a:t> Neale Hurston writes about </a:t>
            </a:r>
            <a:r>
              <a:rPr lang="en-US" dirty="0" err="1" smtClean="0"/>
              <a:t>zombis</a:t>
            </a:r>
            <a:r>
              <a:rPr lang="en-US" dirty="0" smtClean="0"/>
              <a:t> in her book “Tell my Horse”</a:t>
            </a:r>
          </a:p>
          <a:p>
            <a:endParaRPr lang="en-US" dirty="0" smtClean="0"/>
          </a:p>
          <a:p>
            <a:r>
              <a:rPr lang="en-US" dirty="0" smtClean="0"/>
              <a:t>https://www.youtube.com/watch?v=YmKPjh5RX6c</a:t>
            </a:r>
          </a:p>
          <a:p>
            <a:pPr>
              <a:buNone/>
            </a:pPr>
            <a:endParaRPr lang="en-US" dirty="0"/>
          </a:p>
        </p:txBody>
      </p:sp>
      <p:pic>
        <p:nvPicPr>
          <p:cNvPr id="5" name="Content Placeholder 4" descr="zora's zombie.jpg"/>
          <p:cNvPicPr>
            <a:picLocks noGrp="1" noChangeAspect="1"/>
          </p:cNvPicPr>
          <p:nvPr>
            <p:ph sz="half" idx="2"/>
          </p:nvPr>
        </p:nvPicPr>
        <p:blipFill>
          <a:blip r:embed="rId2" cstate="print"/>
          <a:stretch>
            <a:fillRect/>
          </a:stretch>
        </p:blipFill>
        <p:spPr>
          <a:xfrm>
            <a:off x="5029200" y="1478480"/>
            <a:ext cx="3352800" cy="4974535"/>
          </a:xfr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381000" y="533400"/>
            <a:ext cx="4572000" cy="6019800"/>
          </a:xfrm>
        </p:spPr>
        <p:txBody>
          <a:bodyPr>
            <a:normAutofit fontScale="85000" lnSpcReduction="10000"/>
          </a:bodyPr>
          <a:lstStyle/>
          <a:p>
            <a:pPr>
              <a:buNone/>
            </a:pPr>
            <a:r>
              <a:rPr lang="en-US" sz="2900" dirty="0" smtClean="0"/>
              <a:t>“I had the rare opportunity to see and touch an authentic case. I listened to the broken noises in its throat.... If I had not experienced all of this in the strong sunlight of a hospital yard, I might have come away from Haiti interested but doubtful. But I saw this case of Felicia Felix-Mentor which was vouched for by the highest authority. So I know that there are Zombies in Haiti. People have been called back from the dead.”</a:t>
            </a:r>
          </a:p>
          <a:p>
            <a:endParaRPr lang="en-US" dirty="0" smtClean="0"/>
          </a:p>
          <a:p>
            <a:endParaRPr lang="en-US" dirty="0"/>
          </a:p>
        </p:txBody>
      </p:sp>
      <p:sp>
        <p:nvSpPr>
          <p:cNvPr id="4" name="Content Placeholder 3"/>
          <p:cNvSpPr>
            <a:spLocks noGrp="1"/>
          </p:cNvSpPr>
          <p:nvPr>
            <p:ph sz="half" idx="4294967295"/>
          </p:nvPr>
        </p:nvSpPr>
        <p:spPr>
          <a:xfrm>
            <a:off x="4800600" y="609600"/>
            <a:ext cx="4038600" cy="5715000"/>
          </a:xfrm>
        </p:spPr>
        <p:txBody>
          <a:bodyPr>
            <a:normAutofit fontScale="85000" lnSpcReduction="10000"/>
          </a:bodyPr>
          <a:lstStyle/>
          <a:p>
            <a:pPr>
              <a:buNone/>
            </a:pPr>
            <a:r>
              <a:rPr lang="en-US" dirty="0" smtClean="0"/>
              <a:t>“The sight was dreadful. That blank face with the dead eyes. The eyelids were white all around the eyes as if they had been burned with acid.... There was nothing you could say to her or get from her except by looking at her, and the sight of this wreckage was too much to endure for long.”</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7391400" cy="1908215"/>
          </a:xfrm>
          <a:prstGeom prst="rect">
            <a:avLst/>
          </a:prstGeom>
          <a:noFill/>
        </p:spPr>
        <p:txBody>
          <a:bodyPr wrap="square" rtlCol="0">
            <a:spAutoFit/>
          </a:bodyPr>
          <a:lstStyle/>
          <a:p>
            <a:r>
              <a:rPr lang="en-US" sz="2800" b="1" dirty="0" smtClean="0"/>
              <a:t>Magic Island- B. Seabrook</a:t>
            </a:r>
          </a:p>
          <a:p>
            <a:endParaRPr lang="en-US" dirty="0" smtClean="0"/>
          </a:p>
          <a:p>
            <a:r>
              <a:rPr lang="en-US" dirty="0" smtClean="0"/>
              <a:t>1929, Introduced “</a:t>
            </a:r>
            <a:r>
              <a:rPr lang="en-US" dirty="0" err="1" smtClean="0"/>
              <a:t>zombi</a:t>
            </a:r>
            <a:r>
              <a:rPr lang="en-US" dirty="0" smtClean="0"/>
              <a:t>” into U.S. speech</a:t>
            </a:r>
          </a:p>
          <a:p>
            <a:endParaRPr lang="en-US" dirty="0" smtClean="0"/>
          </a:p>
          <a:p>
            <a:r>
              <a:rPr lang="en-US" dirty="0" smtClean="0"/>
              <a:t>Narrator encounters </a:t>
            </a:r>
            <a:r>
              <a:rPr lang="en-US" dirty="0" err="1" smtClean="0"/>
              <a:t>vodou</a:t>
            </a:r>
            <a:r>
              <a:rPr lang="en-US" dirty="0" smtClean="0"/>
              <a:t> cults in Haiti and experiences their resurrected hordes</a:t>
            </a:r>
            <a:endParaRPr lang="en-US" dirty="0"/>
          </a:p>
        </p:txBody>
      </p:sp>
      <p:pic>
        <p:nvPicPr>
          <p:cNvPr id="3" name="Picture 2" descr="magic island 1.jpg"/>
          <p:cNvPicPr>
            <a:picLocks noChangeAspect="1"/>
          </p:cNvPicPr>
          <p:nvPr/>
        </p:nvPicPr>
        <p:blipFill>
          <a:blip r:embed="rId2" cstate="print"/>
          <a:stretch>
            <a:fillRect/>
          </a:stretch>
        </p:blipFill>
        <p:spPr>
          <a:xfrm>
            <a:off x="762000" y="2286000"/>
            <a:ext cx="3276600" cy="4390644"/>
          </a:xfrm>
          <a:prstGeom prst="rect">
            <a:avLst/>
          </a:prstGeom>
        </p:spPr>
      </p:pic>
      <p:pic>
        <p:nvPicPr>
          <p:cNvPr id="4" name="Picture 3" descr="magic island2.jpg"/>
          <p:cNvPicPr>
            <a:picLocks noChangeAspect="1"/>
          </p:cNvPicPr>
          <p:nvPr/>
        </p:nvPicPr>
        <p:blipFill>
          <a:blip r:embed="rId3" cstate="print"/>
          <a:stretch>
            <a:fillRect/>
          </a:stretch>
        </p:blipFill>
        <p:spPr>
          <a:xfrm>
            <a:off x="5105400" y="2209800"/>
            <a:ext cx="3310603" cy="4495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1079</TotalTime>
  <Words>832</Words>
  <Application>Microsoft Macintosh PowerPoint</Application>
  <PresentationFormat>On-screen Show (4:3)</PresentationFormat>
  <Paragraphs>112</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Foundry</vt:lpstr>
      <vt:lpstr>The Case of Haitian  “Zombis”</vt:lpstr>
      <vt:lpstr>History of the Haitians</vt:lpstr>
      <vt:lpstr>Haitian Vodou</vt:lpstr>
      <vt:lpstr>Origin of Haitian “Zombis”</vt:lpstr>
      <vt:lpstr>PowerPoint Presentation</vt:lpstr>
      <vt:lpstr>PowerPoint Presentation</vt:lpstr>
      <vt:lpstr>Case Study 3: Zora Neale Hurston’s Zombie Account</vt:lpstr>
      <vt:lpstr>PowerPoint Presentation</vt:lpstr>
      <vt:lpstr>PowerPoint Presentation</vt:lpstr>
      <vt:lpstr>PowerPoint Presentation</vt:lpstr>
      <vt:lpstr>So How Does it Work?</vt:lpstr>
      <vt:lpstr>Zombies Are Real!</vt:lpstr>
      <vt:lpstr>Writing Prompt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Krop</dc:creator>
  <cp:lastModifiedBy>Shiloh Powers</cp:lastModifiedBy>
  <cp:revision>8</cp:revision>
  <dcterms:created xsi:type="dcterms:W3CDTF">2014-01-05T20:15:39Z</dcterms:created>
  <dcterms:modified xsi:type="dcterms:W3CDTF">2014-01-09T18:31:18Z</dcterms:modified>
</cp:coreProperties>
</file>